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 id="2147483688" r:id="rId4"/>
    <p:sldMasterId id="2147483701" r:id="rId5"/>
  </p:sldMasterIdLst>
  <p:notesMasterIdLst>
    <p:notesMasterId r:id="rId54"/>
  </p:notesMasterIdLst>
  <p:sldIdLst>
    <p:sldId id="1270" r:id="rId6"/>
    <p:sldId id="1227" r:id="rId7"/>
    <p:sldId id="1056" r:id="rId8"/>
    <p:sldId id="1269" r:id="rId9"/>
    <p:sldId id="1100" r:id="rId10"/>
    <p:sldId id="257" r:id="rId11"/>
    <p:sldId id="1235" r:id="rId12"/>
    <p:sldId id="918" r:id="rId13"/>
    <p:sldId id="1232" r:id="rId14"/>
    <p:sldId id="1236" r:id="rId15"/>
    <p:sldId id="1138" r:id="rId16"/>
    <p:sldId id="1238" r:id="rId17"/>
    <p:sldId id="1061" r:id="rId18"/>
    <p:sldId id="1176" r:id="rId19"/>
    <p:sldId id="1207" r:id="rId20"/>
    <p:sldId id="1237" r:id="rId21"/>
    <p:sldId id="1181" r:id="rId22"/>
    <p:sldId id="1210" r:id="rId23"/>
    <p:sldId id="1213" r:id="rId24"/>
    <p:sldId id="1214" r:id="rId25"/>
    <p:sldId id="1205" r:id="rId26"/>
    <p:sldId id="1158" r:id="rId27"/>
    <p:sldId id="1159" r:id="rId28"/>
    <p:sldId id="1271" r:id="rId29"/>
    <p:sldId id="929" r:id="rId30"/>
    <p:sldId id="1221" r:id="rId31"/>
    <p:sldId id="1228" r:id="rId32"/>
    <p:sldId id="1266" r:id="rId33"/>
    <p:sldId id="1268" r:id="rId34"/>
    <p:sldId id="1240" r:id="rId35"/>
    <p:sldId id="1241" r:id="rId36"/>
    <p:sldId id="1242" r:id="rId37"/>
    <p:sldId id="1243" r:id="rId38"/>
    <p:sldId id="1245" r:id="rId39"/>
    <p:sldId id="1244" r:id="rId40"/>
    <p:sldId id="1246" r:id="rId41"/>
    <p:sldId id="1247" r:id="rId42"/>
    <p:sldId id="1225" r:id="rId43"/>
    <p:sldId id="272" r:id="rId44"/>
    <p:sldId id="1248" r:id="rId45"/>
    <p:sldId id="1249" r:id="rId46"/>
    <p:sldId id="273" r:id="rId47"/>
    <p:sldId id="1250" r:id="rId48"/>
    <p:sldId id="1261" r:id="rId49"/>
    <p:sldId id="1252" r:id="rId50"/>
    <p:sldId id="1253" r:id="rId51"/>
    <p:sldId id="1259" r:id="rId52"/>
    <p:sldId id="1254" r:id="rId53"/>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Actis Sante" initials="CS" lastIdx="3" clrIdx="0"/>
  <p:cmAuthor id="2" name="Pascaline Morel" initials="PM" lastIdx="11" clrIdx="1">
    <p:extLst>
      <p:ext uri="{19B8F6BF-5375-455C-9EA6-DF929625EA0E}">
        <p15:presenceInfo xmlns:p15="http://schemas.microsoft.com/office/powerpoint/2012/main" userId="Pascaline Morel" providerId="None"/>
      </p:ext>
    </p:extLst>
  </p:cmAuthor>
  <p:cmAuthor id="3" name="Microsoft Office User" initials="MOU" lastIdx="1" clrIdx="2">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CB4C2"/>
    <a:srgbClr val="3974B9"/>
    <a:srgbClr val="68A5B7"/>
    <a:srgbClr val="51B4C2"/>
    <a:srgbClr val="87C8B6"/>
    <a:srgbClr val="CFE8E1"/>
    <a:srgbClr val="52B5C2"/>
    <a:srgbClr val="FF7C00"/>
    <a:srgbClr val="FE6600"/>
    <a:srgbClr val="007AB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629" autoAdjust="0"/>
    <p:restoredTop sz="72429" autoAdjust="0"/>
  </p:normalViewPr>
  <p:slideViewPr>
    <p:cSldViewPr snapToGrid="0">
      <p:cViewPr varScale="1">
        <p:scale>
          <a:sx n="50" d="100"/>
          <a:sy n="50" d="100"/>
        </p:scale>
        <p:origin x="1184" y="28"/>
      </p:cViewPr>
      <p:guideLst>
        <p:guide orient="horz" pos="2160"/>
        <p:guide pos="3840"/>
      </p:guideLst>
    </p:cSldViewPr>
  </p:slideViewPr>
  <p:outlineViewPr>
    <p:cViewPr>
      <p:scale>
        <a:sx n="33" d="100"/>
        <a:sy n="33" d="100"/>
      </p:scale>
      <p:origin x="0" y="-54"/>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55" d="100"/>
          <a:sy n="55" d="100"/>
        </p:scale>
        <p:origin x="288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40731D-1516-4201-959E-0DA45B92ED9E}" type="datetimeFigureOut">
              <a:rPr lang="fr-FR" smtClean="0"/>
              <a:t>07/10/2021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9925A9-4FA9-4397-B4E5-91CAA9774A7A}" type="slidenum">
              <a:rPr lang="fr-FR" smtClean="0"/>
              <a:t>‹N°›</a:t>
            </a:fld>
            <a:endParaRPr lang="fr-FR"/>
          </a:p>
        </p:txBody>
      </p:sp>
    </p:spTree>
    <p:extLst>
      <p:ext uri="{BB962C8B-B14F-4D97-AF65-F5344CB8AC3E}">
        <p14:creationId xmlns:p14="http://schemas.microsoft.com/office/powerpoint/2010/main" val="581205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21192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3982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Allez sur le site </a:t>
            </a:r>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11</a:t>
            </a:fld>
            <a:endParaRPr lang="fr-FR"/>
          </a:p>
        </p:txBody>
      </p:sp>
    </p:spTree>
    <p:extLst>
      <p:ext uri="{BB962C8B-B14F-4D97-AF65-F5344CB8AC3E}">
        <p14:creationId xmlns:p14="http://schemas.microsoft.com/office/powerpoint/2010/main" val="3612605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12</a:t>
            </a:fld>
            <a:endParaRPr lang="fr-FR"/>
          </a:p>
        </p:txBody>
      </p:sp>
    </p:spTree>
    <p:extLst>
      <p:ext uri="{BB962C8B-B14F-4D97-AF65-F5344CB8AC3E}">
        <p14:creationId xmlns:p14="http://schemas.microsoft.com/office/powerpoint/2010/main" val="1796060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13</a:t>
            </a:fld>
            <a:endParaRPr lang="fr-FR"/>
          </a:p>
        </p:txBody>
      </p:sp>
    </p:spTree>
    <p:extLst>
      <p:ext uri="{BB962C8B-B14F-4D97-AF65-F5344CB8AC3E}">
        <p14:creationId xmlns:p14="http://schemas.microsoft.com/office/powerpoint/2010/main" val="1838133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14</a:t>
            </a:fld>
            <a:endParaRPr lang="fr-FR"/>
          </a:p>
        </p:txBody>
      </p:sp>
    </p:spTree>
    <p:extLst>
      <p:ext uri="{BB962C8B-B14F-4D97-AF65-F5344CB8AC3E}">
        <p14:creationId xmlns:p14="http://schemas.microsoft.com/office/powerpoint/2010/main" val="3823554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100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887244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17</a:t>
            </a:fld>
            <a:endParaRPr lang="fr-FR"/>
          </a:p>
        </p:txBody>
      </p:sp>
    </p:spTree>
    <p:extLst>
      <p:ext uri="{BB962C8B-B14F-4D97-AF65-F5344CB8AC3E}">
        <p14:creationId xmlns:p14="http://schemas.microsoft.com/office/powerpoint/2010/main" val="1368931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Céline</a:t>
            </a:r>
            <a:endParaRPr lang="fr-FR" dirty="0"/>
          </a:p>
          <a:p>
            <a:endParaRPr lang="fr-FR" dirty="0"/>
          </a:p>
          <a:p>
            <a:r>
              <a:rPr lang="fr-FR" dirty="0"/>
              <a:t>Ce passeport est une véritable mine d’informations pour les professionnels</a:t>
            </a:r>
            <a:r>
              <a:rPr lang="fr-FR" baseline="0" dirty="0"/>
              <a:t>, l’intérêt est que tout y soit centralisé pour aider le professionnel qui ne connait pas la personne, on y retrouve le mode de communication de la personne, son comportement habituel, ses distractions privilégiées, </a:t>
            </a:r>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04181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261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Odile</a:t>
            </a:r>
          </a:p>
          <a:p>
            <a:endParaRPr lang="fr-FR" dirty="0"/>
          </a:p>
          <a:p>
            <a:endParaRPr lang="fr-FR" dirty="0"/>
          </a:p>
          <a:p>
            <a:endParaRPr lang="fr-FR" dirty="0"/>
          </a:p>
          <a:p>
            <a:pPr lvl="1">
              <a:buFont typeface="Wingdings" panose="05000000000000000000" pitchFamily="2" charset="2"/>
              <a:buChar char="v"/>
            </a:pPr>
            <a:r>
              <a:rPr lang="fr-FR" sz="1600" b="1" dirty="0">
                <a:latin typeface="Century Gothic" panose="020B0502020202020204" pitchFamily="34" charset="0"/>
                <a:ea typeface="MS Mincho" panose="02020609040205080304" pitchFamily="49" charset="-128"/>
                <a:cs typeface="Calibri" panose="020F0502020204030204" pitchFamily="34" charset="0"/>
              </a:rPr>
              <a:t>Développement des partenariats : </a:t>
            </a:r>
          </a:p>
          <a:p>
            <a:pPr lvl="2">
              <a:buFont typeface="Arial" panose="020B0604020202020204" pitchFamily="34" charset="0"/>
              <a:buChar char="•"/>
            </a:pPr>
            <a:r>
              <a:rPr lang="fr-FR" sz="1600" dirty="0">
                <a:solidFill>
                  <a:schemeClr val="tx1">
                    <a:lumMod val="85000"/>
                    <a:lumOff val="15000"/>
                  </a:schemeClr>
                </a:solidFill>
                <a:latin typeface="Century Gothic" panose="020B0502020202020204" pitchFamily="34" charset="0"/>
                <a:cs typeface="Calibri" panose="020F0502020204030204" pitchFamily="34" charset="0"/>
              </a:rPr>
              <a:t>au niveau national (ex: Ministère </a:t>
            </a:r>
            <a:r>
              <a:rPr lang="fr-FR" sz="1600" dirty="0" err="1">
                <a:solidFill>
                  <a:schemeClr val="tx1">
                    <a:lumMod val="85000"/>
                    <a:lumOff val="15000"/>
                  </a:schemeClr>
                </a:solidFill>
                <a:latin typeface="Century Gothic" panose="020B0502020202020204" pitchFamily="34" charset="0"/>
                <a:cs typeface="Calibri" panose="020F0502020204030204" pitchFamily="34" charset="0"/>
              </a:rPr>
              <a:t>Sante.fr</a:t>
            </a:r>
            <a:r>
              <a:rPr lang="fr-FR" sz="1600" dirty="0">
                <a:solidFill>
                  <a:schemeClr val="tx1">
                    <a:lumMod val="85000"/>
                    <a:lumOff val="15000"/>
                  </a:schemeClr>
                </a:solidFill>
                <a:latin typeface="Century Gothic" panose="020B0502020202020204" pitchFamily="34" charset="0"/>
                <a:cs typeface="Calibri" panose="020F0502020204030204" pitchFamily="34" charset="0"/>
              </a:rPr>
              <a:t>, Ordres nationaux, </a:t>
            </a:r>
            <a:r>
              <a:rPr lang="fr-FR" sz="1600" dirty="0" err="1">
                <a:solidFill>
                  <a:schemeClr val="tx1">
                    <a:lumMod val="85000"/>
                    <a:lumOff val="15000"/>
                  </a:schemeClr>
                </a:solidFill>
                <a:latin typeface="Century Gothic" panose="020B0502020202020204" pitchFamily="34" charset="0"/>
                <a:cs typeface="Calibri" panose="020F0502020204030204" pitchFamily="34" charset="0"/>
              </a:rPr>
              <a:t>Vidal.fr</a:t>
            </a:r>
            <a:r>
              <a:rPr lang="fr-FR" sz="1600" dirty="0">
                <a:solidFill>
                  <a:schemeClr val="tx1">
                    <a:lumMod val="85000"/>
                    <a:lumOff val="15000"/>
                  </a:schemeClr>
                </a:solidFill>
                <a:latin typeface="Century Gothic" panose="020B0502020202020204" pitchFamily="34" charset="0"/>
                <a:cs typeface="Calibri" panose="020F0502020204030204" pitchFamily="34" charset="0"/>
              </a:rPr>
              <a:t>, fédérations nationales de professionnels de santé, INCA et Ligue contre le cancer, Académies…)</a:t>
            </a:r>
          </a:p>
          <a:p>
            <a:pPr lvl="2">
              <a:buFont typeface="Arial" panose="020B0604020202020204" pitchFamily="34" charset="0"/>
              <a:buChar char="•"/>
            </a:pPr>
            <a:r>
              <a:rPr lang="fr-FR" sz="1600" dirty="0">
                <a:solidFill>
                  <a:schemeClr val="tx1">
                    <a:lumMod val="85000"/>
                    <a:lumOff val="15000"/>
                  </a:schemeClr>
                </a:solidFill>
                <a:latin typeface="Century Gothic" panose="020B0502020202020204" pitchFamily="34" charset="0"/>
                <a:cs typeface="Calibri" panose="020F0502020204030204" pitchFamily="34" charset="0"/>
              </a:rPr>
              <a:t>au niveau régional ex: ARS, URPS, régions, CPTS (Communautés Professionnelles Territoriales de Santé), PAPS…	</a:t>
            </a:r>
            <a:r>
              <a:rPr lang="fr-FR" sz="1600" dirty="0">
                <a:latin typeface="Century Gothic" panose="020B0502020202020204" pitchFamily="34" charset="0"/>
                <a:cs typeface="Calibri" panose="020F050202020403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entury Gothic" panose="020B050202020202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2</a:t>
            </a:fld>
            <a:endParaRPr lang="fr-FR"/>
          </a:p>
        </p:txBody>
      </p:sp>
    </p:spTree>
    <p:extLst>
      <p:ext uri="{BB962C8B-B14F-4D97-AF65-F5344CB8AC3E}">
        <p14:creationId xmlns:p14="http://schemas.microsoft.com/office/powerpoint/2010/main" val="4263861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Les besoins de santé ordinaires des personnes en situation de handicap nécessitent souvent une approche spécifique et adaptée</a:t>
            </a:r>
          </a:p>
          <a:p>
            <a:endParaRPr lang="fr-FR" dirty="0"/>
          </a:p>
          <a:p>
            <a:r>
              <a:rPr lang="fr-FR" dirty="0"/>
              <a:t>Un professionnel de santé peut se sentir démuni face à un patient en situation de handicap. </a:t>
            </a:r>
          </a:p>
          <a:p>
            <a:r>
              <a:rPr lang="fr-FR" dirty="0"/>
              <a:t>Certains professionnels ont parfois peur de ne pas savoir mener une consultation avec un patient en situation de handicap. Il n’est pas toujours facile d’avoir les bons gestes, les bons mots , la bonne posture …</a:t>
            </a:r>
          </a:p>
          <a:p>
            <a:endParaRPr lang="fr-FR" dirty="0"/>
          </a:p>
          <a:p>
            <a:r>
              <a:rPr lang="fr-FR" dirty="0"/>
              <a:t>Une relation soignant-soigné facilitée permettra au PS de tisser des liens de confiance et ainsi d’éviter les ruptures de soins.</a:t>
            </a:r>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54507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000" dirty="0"/>
          </a:p>
          <a:p>
            <a:pPr defTabSz="966338">
              <a:defRPr/>
            </a:pPr>
            <a:r>
              <a:rPr lang="fr-FR" sz="1400" b="1" dirty="0">
                <a:solidFill>
                  <a:srgbClr val="000000"/>
                </a:solidFill>
                <a:latin typeface="Open Sans" panose="020B0606030504020204"/>
                <a:ea typeface="Times New Roman" panose="02020603050405020304" pitchFamily="18" charset="0"/>
                <a:cs typeface="Helvetica" panose="020B0604020202020204" pitchFamily="34" charset="0"/>
              </a:rPr>
              <a:t>Les  fiches-conseils en ligne </a:t>
            </a:r>
            <a:r>
              <a:rPr lang="fr-FR" sz="1400" dirty="0"/>
              <a:t>permettent d’accompagner le PS l’accueil et le suivi du patient en tenant compte des spécificités de son handicap.</a:t>
            </a:r>
          </a:p>
          <a:p>
            <a:pPr defTabSz="966338">
              <a:defRPr/>
            </a:pPr>
            <a:endParaRPr lang="fr-FR" sz="1400" dirty="0"/>
          </a:p>
          <a:p>
            <a:pPr defTabSz="966338">
              <a:defRPr/>
            </a:pPr>
            <a:r>
              <a:rPr lang="fr-FR" sz="1400" dirty="0"/>
              <a:t>Le PS a besoin de repères ?  : les fiches </a:t>
            </a:r>
            <a:r>
              <a:rPr lang="fr-FR" sz="1400" dirty="0" err="1"/>
              <a:t>handiConnect</a:t>
            </a:r>
            <a:r>
              <a:rPr lang="fr-FR" sz="1400" dirty="0"/>
              <a:t>  vont lui permettre de trouver des réponses, </a:t>
            </a:r>
            <a:r>
              <a:rPr lang="fr-FR" sz="1400" b="1" dirty="0">
                <a:solidFill>
                  <a:srgbClr val="000000"/>
                </a:solidFill>
                <a:latin typeface="Open Sans" panose="020B0606030504020204"/>
                <a:ea typeface="Times New Roman" panose="02020603050405020304" pitchFamily="18" charset="0"/>
                <a:cs typeface="Helvetica" panose="020B0604020202020204" pitchFamily="34" charset="0"/>
              </a:rPr>
              <a:t>autour des points de vigilance concernant le suivi médical, le diagnostic, le dépistage ,  les soins somatiques des patients en situation de handicap.</a:t>
            </a:r>
            <a:endParaRPr lang="fr-FR" sz="1400" dirty="0">
              <a:latin typeface="Calibri" panose="020F0502020204030204" pitchFamily="34" charset="0"/>
              <a:ea typeface="Calibri" panose="020F0502020204030204" pitchFamily="34" charset="0"/>
            </a:endParaRPr>
          </a:p>
          <a:p>
            <a:r>
              <a:rPr lang="fr-FR" sz="1000" dirty="0"/>
              <a:t>des fiches déclinées pour adulte et enfants</a:t>
            </a:r>
          </a:p>
          <a:p>
            <a:endParaRPr lang="fr-FR" sz="1000" dirty="0"/>
          </a:p>
          <a:p>
            <a:r>
              <a:rPr lang="fr-FR" sz="1000" dirty="0"/>
              <a:t>Le PS a besoin de se former ? =&gt; nous référençons plus de 80 formations sur le site au sein d’un annuaire.</a:t>
            </a:r>
          </a:p>
          <a:p>
            <a:endParaRPr lang="fr-FR" sz="1000" dirty="0"/>
          </a:p>
          <a:p>
            <a:r>
              <a:rPr lang="fr-FR" sz="1000" dirty="0"/>
              <a:t>Le PS a une question à poser à un expert : il peut la poser sur le site , un de nos expert lui répondra . </a:t>
            </a:r>
          </a:p>
          <a:p>
            <a:endParaRPr lang="fr-FR" dirty="0"/>
          </a:p>
        </p:txBody>
      </p:sp>
      <p:sp>
        <p:nvSpPr>
          <p:cNvPr id="4" name="Espace réservé du numéro de diapositive 3"/>
          <p:cNvSpPr>
            <a:spLocks noGrp="1"/>
          </p:cNvSpPr>
          <p:nvPr>
            <p:ph type="sldNum" sz="quarter" idx="10"/>
          </p:nvPr>
        </p:nvSpPr>
        <p:spPr/>
        <p:txBody>
          <a:bodyPr/>
          <a:lstStyle/>
          <a:p>
            <a:fld id="{689925A9-4FA9-4397-B4E5-91CAA9774A7A}" type="slidenum">
              <a:rPr lang="fr-FR" smtClean="0"/>
              <a:t>21</a:t>
            </a:fld>
            <a:endParaRPr lang="fr-FR"/>
          </a:p>
        </p:txBody>
      </p:sp>
    </p:spTree>
    <p:extLst>
      <p:ext uri="{BB962C8B-B14F-4D97-AF65-F5344CB8AC3E}">
        <p14:creationId xmlns:p14="http://schemas.microsoft.com/office/powerpoint/2010/main" val="3738771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845546" lvl="1" indent="-362377" algn="just">
              <a:buClr>
                <a:schemeClr val="accent2"/>
              </a:buClr>
              <a:buFont typeface="Wingdings" panose="05000000000000000000" pitchFamily="2" charset="2"/>
              <a:buChar char="§"/>
            </a:pPr>
            <a:r>
              <a:rPr lang="fr-FR" sz="1200" dirty="0">
                <a:solidFill>
                  <a:schemeClr val="tx1">
                    <a:lumMod val="75000"/>
                    <a:lumOff val="25000"/>
                  </a:schemeClr>
                </a:solidFill>
                <a:latin typeface="Nunito" pitchFamily="2" charset="77"/>
              </a:rPr>
              <a:t>Des points de vigilance, </a:t>
            </a:r>
            <a:r>
              <a:rPr lang="fr-FR" sz="1200" b="1" dirty="0">
                <a:solidFill>
                  <a:schemeClr val="tx1">
                    <a:lumMod val="75000"/>
                    <a:lumOff val="25000"/>
                  </a:schemeClr>
                </a:solidFill>
                <a:latin typeface="Nunito" pitchFamily="2" charset="77"/>
              </a:rPr>
              <a:t>centrés sur le quotidien du praticien </a:t>
            </a:r>
          </a:p>
          <a:p>
            <a:pPr marL="1328715" lvl="2" indent="-362377" algn="just">
              <a:buClr>
                <a:schemeClr val="accent2"/>
              </a:buClr>
              <a:buFont typeface="Wingdings" panose="05000000000000000000" pitchFamily="2" charset="2"/>
              <a:buChar char="§"/>
            </a:pPr>
            <a:r>
              <a:rPr lang="fr-FR" sz="1200" dirty="0">
                <a:solidFill>
                  <a:schemeClr val="tx1">
                    <a:lumMod val="75000"/>
                    <a:lumOff val="25000"/>
                  </a:schemeClr>
                </a:solidFill>
                <a:latin typeface="Nunito" pitchFamily="2" charset="77"/>
              </a:rPr>
              <a:t>Savoir-être &amp;  savoir médical  </a:t>
            </a:r>
          </a:p>
          <a:p>
            <a:pPr marL="1328715" lvl="2" indent="-362377">
              <a:buClr>
                <a:schemeClr val="accent2"/>
              </a:buClr>
              <a:buFont typeface="Wingdings" panose="05000000000000000000" pitchFamily="2" charset="2"/>
              <a:buChar char="§"/>
            </a:pPr>
            <a:r>
              <a:rPr lang="fr-FR" sz="1200" dirty="0"/>
              <a:t>Liens vers les documents de référence et d’autres ressources utiles </a:t>
            </a:r>
          </a:p>
          <a:p>
            <a:pPr marL="966338" lvl="2">
              <a:buClr>
                <a:schemeClr val="accent2"/>
              </a:buClr>
            </a:pPr>
            <a:endParaRPr lang="fr-FR" sz="1200" dirty="0"/>
          </a:p>
          <a:p>
            <a:pPr marL="966338" lvl="2">
              <a:buClr>
                <a:schemeClr val="accent2"/>
              </a:buClr>
            </a:pPr>
            <a:r>
              <a:rPr lang="fr-FR" sz="1200" b="1" dirty="0"/>
              <a:t>Nous donnons des réponses aux questions que les médecins se posent en amont d’une consultation </a:t>
            </a:r>
          </a:p>
          <a:p>
            <a:pPr marL="966338" lvl="2">
              <a:buClr>
                <a:schemeClr val="accent2"/>
              </a:buClr>
            </a:pPr>
            <a:r>
              <a:rPr lang="fr-FR" sz="1200" dirty="0">
                <a:solidFill>
                  <a:srgbClr val="000000"/>
                </a:solidFill>
                <a:latin typeface="Arial" panose="020B0604020202020204" pitchFamily="34" charset="0"/>
              </a:rPr>
              <a:t>Quelles actions de prévention et surveillance mener pour un patient avec autisme ? Comment préparer une consultation d’un patient avec autisme, avec un handicap visuel, auditif…  ? Pourquoi prévoir plus de temps pour une première consultation? Être le médecin traitant d'un patient en situation de handicap? En quoi l'aidant va-il faciliter la consultation avec un patient en situation de handicap? Comment prendre en charge la douleur? </a:t>
            </a:r>
          </a:p>
          <a:p>
            <a:pPr marL="966338" lvl="2">
              <a:buClr>
                <a:schemeClr val="accent2"/>
              </a:buClr>
            </a:pPr>
            <a:r>
              <a:rPr lang="fr-FR" sz="1200" dirty="0"/>
              <a:t>Puis-je assurer le suivi d'un patient en situation de handicap dans mon cabinet dentaire? Quand passer le relais dans les soins bucco-dentaires d'un patient vulnérable /en situation de handicap?...</a:t>
            </a:r>
          </a:p>
          <a:p>
            <a:pPr marL="1328715" lvl="2" indent="-362377">
              <a:buClr>
                <a:schemeClr val="accent2"/>
              </a:buClr>
              <a:buFont typeface="Wingdings" panose="05000000000000000000" pitchFamily="2" charset="2"/>
              <a:buChar char="§"/>
            </a:pPr>
            <a:endParaRPr lang="fr-FR" sz="1200" dirty="0"/>
          </a:p>
          <a:p>
            <a:pPr marL="845546" lvl="1" indent="-362377" defTabSz="966338">
              <a:buClr>
                <a:schemeClr val="accent2"/>
              </a:buClr>
              <a:buFont typeface="Wingdings" panose="05000000000000000000" pitchFamily="2" charset="2"/>
              <a:buChar char="§"/>
              <a:defRPr/>
            </a:pPr>
            <a:r>
              <a:rPr lang="fr-FR" sz="1200" dirty="0">
                <a:solidFill>
                  <a:schemeClr val="tx1">
                    <a:lumMod val="75000"/>
                    <a:lumOff val="25000"/>
                  </a:schemeClr>
                </a:solidFill>
                <a:latin typeface="Nunito" pitchFamily="2" charset="77"/>
              </a:rPr>
              <a:t>Une </a:t>
            </a:r>
            <a:r>
              <a:rPr lang="fr-FR" sz="1200" b="1" dirty="0">
                <a:solidFill>
                  <a:schemeClr val="tx1">
                    <a:lumMod val="75000"/>
                    <a:lumOff val="25000"/>
                  </a:schemeClr>
                </a:solidFill>
                <a:latin typeface="Nunito" pitchFamily="2" charset="77"/>
              </a:rPr>
              <a:t>caution scientifique =&gt; </a:t>
            </a:r>
            <a:r>
              <a:rPr lang="fr-FR" sz="1200" dirty="0">
                <a:solidFill>
                  <a:schemeClr val="tx1">
                    <a:lumMod val="75000"/>
                    <a:lumOff val="25000"/>
                  </a:schemeClr>
                </a:solidFill>
                <a:latin typeface="Nunito" pitchFamily="2" charset="77"/>
              </a:rPr>
              <a:t>experts des groupes de travail </a:t>
            </a:r>
            <a:r>
              <a:rPr lang="fr-FR" sz="1200" dirty="0" err="1">
                <a:solidFill>
                  <a:schemeClr val="tx1">
                    <a:lumMod val="75000"/>
                    <a:lumOff val="25000"/>
                  </a:schemeClr>
                </a:solidFill>
                <a:latin typeface="Nunito" pitchFamily="2" charset="77"/>
              </a:rPr>
              <a:t>handiConnect</a:t>
            </a:r>
            <a:r>
              <a:rPr lang="fr-FR" sz="1200" dirty="0">
                <a:solidFill>
                  <a:schemeClr val="tx1">
                    <a:lumMod val="75000"/>
                    <a:lumOff val="25000"/>
                  </a:schemeClr>
                </a:solidFill>
                <a:latin typeface="Nunito" pitchFamily="2" charset="77"/>
              </a:rPr>
              <a:t> + conseil scientifique, éthique et pédagogique. </a:t>
            </a:r>
          </a:p>
          <a:p>
            <a:pPr marL="1328715" lvl="2" indent="-362377">
              <a:buClr>
                <a:schemeClr val="accent2"/>
              </a:buClr>
              <a:buFont typeface="Wingdings" panose="05000000000000000000" pitchFamily="2" charset="2"/>
              <a:buChar char="§"/>
            </a:pPr>
            <a:endParaRPr lang="fr-FR" sz="2100" dirty="0"/>
          </a:p>
        </p:txBody>
      </p:sp>
      <p:sp>
        <p:nvSpPr>
          <p:cNvPr id="4" name="Espace réservé du numéro de diapositive 3"/>
          <p:cNvSpPr>
            <a:spLocks noGrp="1"/>
          </p:cNvSpPr>
          <p:nvPr>
            <p:ph type="sldNum" sz="quarter" idx="10"/>
          </p:nvPr>
        </p:nvSpPr>
        <p:spPr/>
        <p:txBody>
          <a:bodyPr/>
          <a:lstStyle/>
          <a:p>
            <a:fld id="{689925A9-4FA9-4397-B4E5-91CAA9774A7A}" type="slidenum">
              <a:rPr lang="fr-FR" smtClean="0"/>
              <a:t>22</a:t>
            </a:fld>
            <a:endParaRPr lang="fr-FR"/>
          </a:p>
        </p:txBody>
      </p:sp>
    </p:spTree>
    <p:extLst>
      <p:ext uri="{BB962C8B-B14F-4D97-AF65-F5344CB8AC3E}">
        <p14:creationId xmlns:p14="http://schemas.microsoft.com/office/powerpoint/2010/main" val="3048878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300" dirty="0">
              <a:latin typeface="Century Gothic" panose="020B0502020202020204" pitchFamily="34" charset="0"/>
            </a:endParaRPr>
          </a:p>
          <a:p>
            <a:r>
              <a:rPr lang="fr-FR" sz="1300" dirty="0">
                <a:latin typeface="Nunito"/>
              </a:rPr>
              <a:t>Point de vigilance</a:t>
            </a:r>
          </a:p>
          <a:p>
            <a:r>
              <a:rPr lang="fr-FR" sz="1300" dirty="0">
                <a:latin typeface="Nunito"/>
              </a:rPr>
              <a:t>Dépistage</a:t>
            </a:r>
          </a:p>
          <a:p>
            <a:r>
              <a:rPr lang="fr-FR" sz="1300" dirty="0">
                <a:latin typeface="Nunito"/>
              </a:rPr>
              <a:t>Diagnostic</a:t>
            </a:r>
          </a:p>
          <a:p>
            <a:pPr defTabSz="966338">
              <a:defRPr/>
            </a:pPr>
            <a:r>
              <a:rPr lang="fr-FR" sz="1300" dirty="0">
                <a:latin typeface="Nunito"/>
              </a:rPr>
              <a:t>Définition et étiologies</a:t>
            </a:r>
          </a:p>
          <a:p>
            <a:r>
              <a:rPr lang="fr-FR" sz="1300" dirty="0">
                <a:latin typeface="Nunito"/>
              </a:rPr>
              <a:t>Comment communiquer ? </a:t>
            </a:r>
          </a:p>
          <a:p>
            <a:r>
              <a:rPr lang="fr-FR" sz="1300" dirty="0">
                <a:latin typeface="Nunito"/>
              </a:rPr>
              <a:t>Comment accompagner ? </a:t>
            </a:r>
          </a:p>
          <a:p>
            <a:endParaRPr lang="fr-FR" dirty="0"/>
          </a:p>
        </p:txBody>
      </p:sp>
      <p:sp>
        <p:nvSpPr>
          <p:cNvPr id="4" name="Espace réservé du numéro de diapositive 3"/>
          <p:cNvSpPr>
            <a:spLocks noGrp="1"/>
          </p:cNvSpPr>
          <p:nvPr>
            <p:ph type="sldNum" sz="quarter" idx="10"/>
          </p:nvPr>
        </p:nvSpPr>
        <p:spPr/>
        <p:txBody>
          <a:bodyPr/>
          <a:lstStyle/>
          <a:p>
            <a:fld id="{689925A9-4FA9-4397-B4E5-91CAA9774A7A}" type="slidenum">
              <a:rPr lang="fr-FR" smtClean="0"/>
              <a:t>23</a:t>
            </a:fld>
            <a:endParaRPr lang="fr-FR"/>
          </a:p>
        </p:txBody>
      </p:sp>
    </p:spTree>
    <p:extLst>
      <p:ext uri="{BB962C8B-B14F-4D97-AF65-F5344CB8AC3E}">
        <p14:creationId xmlns:p14="http://schemas.microsoft.com/office/powerpoint/2010/main" val="20592717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Handiconnect.fr référence les formations destinées aux professionnels de santé sur l'accueil et le suivi spécifique des personnes en situation de handicap.</a:t>
            </a:r>
          </a:p>
          <a:p>
            <a:r>
              <a:rPr lang="fr-FR" dirty="0"/>
              <a:t>Attention, cet annuaire n'est pas exhaustif.</a:t>
            </a:r>
          </a:p>
        </p:txBody>
      </p:sp>
      <p:sp>
        <p:nvSpPr>
          <p:cNvPr id="4" name="Espace réservé du numéro de diapositive 3"/>
          <p:cNvSpPr>
            <a:spLocks noGrp="1"/>
          </p:cNvSpPr>
          <p:nvPr>
            <p:ph type="sldNum" sz="quarter" idx="10"/>
          </p:nvPr>
        </p:nvSpPr>
        <p:spPr/>
        <p:txBody>
          <a:bodyPr/>
          <a:lstStyle/>
          <a:p>
            <a:pPr marL="0" marR="0" lvl="0" indent="0" algn="r" defTabSz="913962"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62"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19281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Vous êtes professionnel de santé et vous avez une question concernant l’accueil et le suivi de votre patient en situation de handicap ?</a:t>
            </a:r>
          </a:p>
          <a:p>
            <a:r>
              <a:rPr lang="fr-FR" dirty="0"/>
              <a:t>N’hésitez-pas à nous la poser et nos experts des groupes de travail HandiConnect, reconnus dans le champ du handicap et de la santé, vous répondrons dans les plus brefs délais.</a:t>
            </a:r>
          </a:p>
        </p:txBody>
      </p:sp>
      <p:sp>
        <p:nvSpPr>
          <p:cNvPr id="4" name="Espace réservé du numéro de diapositive 3"/>
          <p:cNvSpPr>
            <a:spLocks noGrp="1"/>
          </p:cNvSpPr>
          <p:nvPr>
            <p:ph type="sldNum" sz="quarter" idx="10"/>
          </p:nvPr>
        </p:nvSpPr>
        <p:spPr/>
        <p:txBody>
          <a:bodyPr/>
          <a:lstStyle/>
          <a:p>
            <a:pPr marL="0" marR="0" lvl="0" indent="0" algn="r" defTabSz="913962"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962"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103527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26</a:t>
            </a:fld>
            <a:endParaRPr lang="fr-FR"/>
          </a:p>
        </p:txBody>
      </p:sp>
    </p:spTree>
    <p:extLst>
      <p:ext uri="{BB962C8B-B14F-4D97-AF65-F5344CB8AC3E}">
        <p14:creationId xmlns:p14="http://schemas.microsoft.com/office/powerpoint/2010/main" val="25544080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310872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600" dirty="0">
                <a:latin typeface="Century Gothic" panose="020B0502020202020204" pitchFamily="34" charset="0"/>
                <a:cs typeface="Calibri" panose="020F0502020204030204" pitchFamily="34" charset="0"/>
              </a:rPr>
              <a:t>Odile</a:t>
            </a:r>
          </a:p>
          <a:p>
            <a:endParaRPr lang="fr-FR" sz="1600" dirty="0">
              <a:latin typeface="Century Gothic" panose="020B0502020202020204" pitchFamily="34" charset="0"/>
              <a:cs typeface="Calibri" panose="020F0502020204030204" pitchFamily="34" charset="0"/>
            </a:endParaRPr>
          </a:p>
          <a:p>
            <a:r>
              <a:rPr lang="fr-FR" sz="1600" dirty="0">
                <a:latin typeface="Century Gothic" panose="020B0502020202020204" pitchFamily="34" charset="0"/>
                <a:cs typeface="Calibri" panose="020F0502020204030204" pitchFamily="34" charset="0"/>
              </a:rPr>
              <a:t>A projeter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entury Gothic" panose="020B0502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latin typeface="Century Gothic" panose="020B0502020202020204" pitchFamily="34" charset="0"/>
              <a:cs typeface="Calibri" panose="020F050202020403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28</a:t>
            </a:fld>
            <a:endParaRPr lang="fr-FR"/>
          </a:p>
        </p:txBody>
      </p:sp>
    </p:spTree>
    <p:extLst>
      <p:ext uri="{BB962C8B-B14F-4D97-AF65-F5344CB8AC3E}">
        <p14:creationId xmlns:p14="http://schemas.microsoft.com/office/powerpoint/2010/main" val="11570711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situation clinique d’Antoine se dégrade ( </a:t>
            </a:r>
            <a:r>
              <a:rPr lang="fr-FR" dirty="0" err="1"/>
              <a:t>cf</a:t>
            </a:r>
            <a:r>
              <a:rPr lang="fr-FR" dirty="0"/>
              <a:t> fiche repère précédente «  risque de forme grave de COVID majoré chez les pers. vivant avec un HDK psy »(difficultés d’accès aux soins, comorbidité, majoration du risque CV et thromboembolique- antipsychotiques, majoration de la </a:t>
            </a:r>
            <a:r>
              <a:rPr lang="fr-FR" dirty="0" err="1"/>
              <a:t>Drespi</a:t>
            </a:r>
            <a:r>
              <a:rPr lang="fr-FR" dirty="0"/>
              <a:t>-anxiolytiques) https://informations.handicap.fr/a-patients-avec-troubles-psy-formes-plus-graves-covid-31221.php</a:t>
            </a:r>
          </a:p>
          <a:p>
            <a:endParaRPr lang="fr-FR" dirty="0"/>
          </a:p>
          <a:p>
            <a:r>
              <a:rPr lang="fr-FR" dirty="0"/>
              <a:t>Se pose alors le problème du niveau de soins, de l’intubation chez une personne avec ATCD </a:t>
            </a:r>
            <a:r>
              <a:rPr lang="fr-FR" dirty="0" err="1"/>
              <a:t>respi</a:t>
            </a:r>
            <a:r>
              <a:rPr lang="fr-FR" dirty="0"/>
              <a:t>, … chez une </a:t>
            </a:r>
            <a:r>
              <a:rPr lang="fr-FR" b="1" dirty="0"/>
              <a:t>personne sous tutelle </a:t>
            </a:r>
          </a:p>
          <a:p>
            <a:r>
              <a:rPr lang="fr-FR" b="1" dirty="0"/>
              <a:t>Quelles décisions? Qui les prend ? </a:t>
            </a:r>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29</a:t>
            </a:fld>
            <a:endParaRPr lang="fr-FR"/>
          </a:p>
        </p:txBody>
      </p:sp>
    </p:spTree>
    <p:extLst>
      <p:ext uri="{BB962C8B-B14F-4D97-AF65-F5344CB8AC3E}">
        <p14:creationId xmlns:p14="http://schemas.microsoft.com/office/powerpoint/2010/main" val="23428689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dirty="0"/>
              <a:t>Bénédicte </a:t>
            </a:r>
            <a:endParaRPr lang="fr-FR" dirty="0"/>
          </a:p>
          <a:p>
            <a:endParaRPr lang="fr-FR" dirty="0"/>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L’accès aux soins et à la santé est un </a:t>
            </a:r>
            <a:r>
              <a:rPr kumimoji="0" lang="fr-FR"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droit fondamental.</a:t>
            </a: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Nos outils font suite au rapport ministériel appelé «</a:t>
            </a:r>
            <a:r>
              <a:rPr kumimoji="0" lang="fr-FR"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Rapport Pascal Jacob »</a:t>
            </a: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sur l’accès aux soins des personnes handicapées en 2013. </a:t>
            </a:r>
            <a:endParaRPr lang="fr-FR" dirty="0"/>
          </a:p>
          <a:p>
            <a:endParaRPr lang="fr-FR" dirty="0"/>
          </a:p>
          <a:p>
            <a:r>
              <a:rPr lang="fr-FR" dirty="0"/>
              <a:t>Le seul baromètre qui existe aujourd’hui sur l’accessibilité des soins pour les personnes vivant avec un handicap /reconnu par le ministère de la santé et le secrétariat d’état au handicap.  </a:t>
            </a:r>
            <a:r>
              <a:rPr lang="fr-FR" b="1" dirty="0"/>
              <a:t>Après 40 ans de travail dans l’industrie et dans la distribution, Pascal Jacob consacre son temps pour aider les personnes handicapées, dans trois grands domaines : la recherche, la création de centres de vie et la formation.</a:t>
            </a:r>
            <a:endParaRPr lang="fr-FR" dirty="0"/>
          </a:p>
          <a:p>
            <a:r>
              <a:rPr lang="fr-FR" dirty="0"/>
              <a:t>Pascal Jacob est :</a:t>
            </a:r>
          </a:p>
          <a:p>
            <a:r>
              <a:rPr lang="fr-FR" dirty="0">
                <a:effectLst/>
              </a:rPr>
              <a:t>Président de l’association </a:t>
            </a:r>
            <a:r>
              <a:rPr lang="fr-FR" b="1" dirty="0" err="1">
                <a:effectLst/>
              </a:rPr>
              <a:t>Handidactique</a:t>
            </a:r>
            <a:r>
              <a:rPr lang="fr-FR" dirty="0">
                <a:effectLst/>
              </a:rPr>
              <a:t> (Association fédérant des personnalités et compétences pour définir les meilleurs concepts et stratégies pédagogiques sur le handicap) qui porte le baromètre </a:t>
            </a:r>
            <a:r>
              <a:rPr lang="fr-FR" dirty="0" err="1">
                <a:effectLst/>
              </a:rPr>
              <a:t>Handifaction</a:t>
            </a:r>
            <a:endParaRPr lang="fr-FR" dirty="0">
              <a:effectLst/>
            </a:endParaRPr>
          </a:p>
          <a:p>
            <a:r>
              <a:rPr lang="fr-FR" dirty="0">
                <a:effectLst/>
              </a:rPr>
              <a:t>Administrateur de la </a:t>
            </a:r>
            <a:r>
              <a:rPr lang="fr-FR" b="1" dirty="0">
                <a:effectLst/>
              </a:rPr>
              <a:t>FHF</a:t>
            </a:r>
            <a:r>
              <a:rPr lang="fr-FR" dirty="0">
                <a:effectLst/>
              </a:rPr>
              <a:t> (Fédération hospitalière de France)</a:t>
            </a:r>
          </a:p>
          <a:p>
            <a:r>
              <a:rPr lang="fr-FR" dirty="0">
                <a:effectLst/>
              </a:rPr>
              <a:t>Vice-Président délégué de la </a:t>
            </a:r>
            <a:r>
              <a:rPr lang="fr-FR" b="1" dirty="0">
                <a:effectLst/>
              </a:rPr>
              <a:t>FIRAH</a:t>
            </a:r>
            <a:r>
              <a:rPr lang="fr-FR" dirty="0">
                <a:effectLst/>
              </a:rPr>
              <a:t> (Fondation Internationale de la Recherche Appliquée sur le Handicap)</a:t>
            </a:r>
          </a:p>
          <a:p>
            <a:endParaRPr lang="fr-FR" dirty="0"/>
          </a:p>
          <a:p>
            <a:r>
              <a:rPr lang="fr-FR" dirty="0"/>
              <a:t>Il a remis deux rapports au Gouvernement :</a:t>
            </a:r>
          </a:p>
          <a:p>
            <a:r>
              <a:rPr lang="fr-FR" b="1" dirty="0"/>
              <a:t>« un parcours de soins sans rupture d’accompagnement »</a:t>
            </a:r>
            <a:r>
              <a:rPr lang="fr-FR" dirty="0"/>
              <a:t>, le 14 </a:t>
            </a:r>
            <a:r>
              <a:rPr lang="fr-FR" dirty="0" err="1"/>
              <a:t>février</a:t>
            </a:r>
            <a:r>
              <a:rPr lang="fr-FR" dirty="0"/>
              <a:t> 2012</a:t>
            </a:r>
          </a:p>
          <a:p>
            <a:r>
              <a:rPr lang="fr-FR" b="1" dirty="0"/>
              <a:t>« l’</a:t>
            </a:r>
            <a:r>
              <a:rPr lang="fr-FR" b="1" dirty="0" err="1"/>
              <a:t>accès</a:t>
            </a:r>
            <a:r>
              <a:rPr lang="fr-FR" b="1" dirty="0"/>
              <a:t> aux soins et à la santé des personnes </a:t>
            </a:r>
            <a:r>
              <a:rPr lang="fr-FR" b="1" dirty="0" err="1"/>
              <a:t>handicapées</a:t>
            </a:r>
            <a:r>
              <a:rPr lang="fr-FR" b="1" dirty="0"/>
              <a:t> »</a:t>
            </a:r>
            <a:r>
              <a:rPr lang="fr-FR" dirty="0"/>
              <a:t>, le 6 juin 2013</a:t>
            </a:r>
          </a:p>
          <a:p>
            <a:endParaRPr lang="fr-FR" dirty="0"/>
          </a:p>
          <a:p>
            <a:r>
              <a:rPr lang="fr-FR" dirty="0"/>
              <a:t>Co président du comité scientifique d’</a:t>
            </a:r>
            <a:r>
              <a:rPr lang="fr-FR" dirty="0" err="1"/>
              <a:t>handiconnect</a:t>
            </a:r>
            <a:endParaRPr lang="fr-FR" dirty="0"/>
          </a:p>
          <a:p>
            <a:r>
              <a:rPr lang="fr-FR" dirty="0"/>
              <a:t>Déjà en 2013, le </a:t>
            </a:r>
            <a:r>
              <a:rPr lang="fr-FR" b="1" dirty="0"/>
              <a:t>rapport Pascal Jacob</a:t>
            </a:r>
            <a:r>
              <a:rPr lang="fr-FR" dirty="0"/>
              <a:t> alertait sur le moindre accès aux soins des personnes en situation de handicap. En juin 2018, le </a:t>
            </a:r>
            <a:r>
              <a:rPr lang="fr-FR" b="1" dirty="0"/>
              <a:t>rapport « L</a:t>
            </a:r>
            <a:r>
              <a:rPr lang="it-IT" b="1" dirty="0"/>
              <a:t>'</a:t>
            </a:r>
            <a:r>
              <a:rPr lang="it-IT" b="1" dirty="0" err="1"/>
              <a:t>acc</a:t>
            </a:r>
            <a:r>
              <a:rPr lang="fr-FR" b="1" dirty="0"/>
              <a:t>ès aux droits et aux soins des personnes en situation de handicap et des personnes en situation de précarité »</a:t>
            </a:r>
            <a:r>
              <a:rPr lang="fr-FR" dirty="0"/>
              <a:t>, rédigé par la mission pilotée par Marianne Cornu-</a:t>
            </a:r>
            <a:r>
              <a:rPr lang="fr-FR" dirty="0" err="1"/>
              <a:t>Pauchet</a:t>
            </a:r>
            <a:r>
              <a:rPr lang="fr-FR" dirty="0"/>
              <a:t> (directrice du Fonds CMU-C) et Philippe </a:t>
            </a:r>
            <a:r>
              <a:rPr lang="fr-FR" dirty="0" err="1"/>
              <a:t>Denormandie</a:t>
            </a:r>
            <a:r>
              <a:rPr lang="fr-FR" dirty="0"/>
              <a:t> (membre du conseil d'administration de la CNSA) le redit également. </a:t>
            </a:r>
          </a:p>
          <a:p>
            <a:r>
              <a:rPr lang="fr-FR" dirty="0"/>
              <a:t> </a:t>
            </a:r>
          </a:p>
          <a:p>
            <a:r>
              <a:rPr lang="fr-FR" dirty="0"/>
              <a:t>« Seules 48% des personnes ayant des limitations motrices ont accès à des soins dentaires contre 56% dans la population </a:t>
            </a:r>
            <a:r>
              <a:rPr lang="fr-FR" dirty="0" err="1"/>
              <a:t>géné</a:t>
            </a:r>
            <a:r>
              <a:rPr lang="it-IT" dirty="0" err="1"/>
              <a:t>rale</a:t>
            </a:r>
            <a:r>
              <a:rPr lang="it-IT" dirty="0"/>
              <a:t>.</a:t>
            </a:r>
            <a:r>
              <a:rPr lang="fr-FR" dirty="0"/>
              <a:t> L'écart est encore plus important pour les personnes en fauteuil roulant dont seulement 44% </a:t>
            </a:r>
            <a:r>
              <a:rPr lang="it-IT" dirty="0" err="1"/>
              <a:t>acc</a:t>
            </a:r>
            <a:r>
              <a:rPr lang="fr-FR" dirty="0" err="1"/>
              <a:t>èdent</a:t>
            </a:r>
            <a:r>
              <a:rPr lang="fr-FR" dirty="0"/>
              <a:t> aux soins dentaires. Idem pour les soins gynécologiques : la probabilité moyenne de recours des femmes est de 49% en population générale mais ne s'élève qu'</a:t>
            </a:r>
            <a:r>
              <a:rPr lang="pt-PT" dirty="0"/>
              <a:t>à </a:t>
            </a:r>
            <a:r>
              <a:rPr lang="fr-FR" dirty="0"/>
              <a:t>37% pour les femmes déclarant des limitations motrices, 30% pour celles en fauteuil roulant et 40% pour celles déclarant des limitations cognitives. » </a:t>
            </a:r>
          </a:p>
          <a:p>
            <a:endParaRPr lang="fr-FR" dirty="0"/>
          </a:p>
          <a:p>
            <a:endParaRPr lang="fr-FR" dirty="0"/>
          </a:p>
          <a:p>
            <a:endParaRPr lang="fr-FR" dirty="0"/>
          </a:p>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300518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Pour aider à la prise en soins, 2 outils </a:t>
            </a:r>
          </a:p>
          <a:p>
            <a:r>
              <a:rPr lang="fr-FR" b="1" dirty="0"/>
              <a:t>H’C: un site ressource pour les pros</a:t>
            </a:r>
          </a:p>
          <a:p>
            <a:r>
              <a:rPr lang="fr-FR" dirty="0"/>
              <a:t>Pour augmenter les connaissances tant en terme de connaissances médicales que savoir-être </a:t>
            </a:r>
          </a:p>
          <a:p>
            <a:r>
              <a:rPr lang="fr-FR" dirty="0"/>
              <a:t>Gratuit, téléchargeables, imprimables </a:t>
            </a:r>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30</a:t>
            </a:fld>
            <a:endParaRPr lang="fr-FR"/>
          </a:p>
        </p:txBody>
      </p:sp>
    </p:spTree>
    <p:extLst>
      <p:ext uri="{BB962C8B-B14F-4D97-AF65-F5344CB8AC3E}">
        <p14:creationId xmlns:p14="http://schemas.microsoft.com/office/powerpoint/2010/main" val="7819151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Page d’accueil de Handiconnect.fr</a:t>
            </a:r>
          </a:p>
          <a:p>
            <a:r>
              <a:rPr lang="fr-FR" b="1" dirty="0"/>
              <a:t>Lien avec le site si réseau </a:t>
            </a:r>
            <a:r>
              <a:rPr lang="fr-FR" b="0" dirty="0"/>
              <a:t>( et donc ne pas passer les </a:t>
            </a:r>
            <a:r>
              <a:rPr lang="fr-FR" b="0" dirty="0" err="1"/>
              <a:t>dias</a:t>
            </a:r>
            <a:r>
              <a:rPr lang="fr-FR" b="0" dirty="0"/>
              <a:t> 10-13)</a:t>
            </a:r>
          </a:p>
          <a:p>
            <a:r>
              <a:rPr lang="fr-FR" b="1" dirty="0"/>
              <a:t>Recherche « HDK psy »+ « &lt;COVID »</a:t>
            </a:r>
          </a:p>
          <a:p>
            <a:r>
              <a:rPr lang="fr-FR" b="1" dirty="0"/>
              <a:t>1- accueil : reprise de la déf</a:t>
            </a:r>
          </a:p>
          <a:p>
            <a:r>
              <a:rPr lang="fr-FR" b="1" dirty="0"/>
              <a:t>2- savoir-être : comment communiquer ? Place de l’aidant </a:t>
            </a:r>
          </a:p>
          <a:p>
            <a:r>
              <a:rPr lang="fr-FR" b="1" dirty="0"/>
              <a:t>3- qu’est ce qui fait la gravité du COVID chez la pers avec HDK psy </a:t>
            </a:r>
            <a:r>
              <a:rPr lang="fr-FR" b="0" dirty="0"/>
              <a:t>( confirmé par article récent relayé par l’Ordre des Médecins)</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31</a:t>
            </a:fld>
            <a:endParaRPr lang="fr-FR"/>
          </a:p>
        </p:txBody>
      </p:sp>
    </p:spTree>
    <p:extLst>
      <p:ext uri="{BB962C8B-B14F-4D97-AF65-F5344CB8AC3E}">
        <p14:creationId xmlns:p14="http://schemas.microsoft.com/office/powerpoint/2010/main" val="36032252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 10 à 13 : À utiliser si pas de réseau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32</a:t>
            </a:fld>
            <a:endParaRPr lang="fr-FR"/>
          </a:p>
        </p:txBody>
      </p:sp>
    </p:spTree>
    <p:extLst>
      <p:ext uri="{BB962C8B-B14F-4D97-AF65-F5344CB8AC3E}">
        <p14:creationId xmlns:p14="http://schemas.microsoft.com/office/powerpoint/2010/main" val="17405023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 10 à 13 : À utiliser si pas de réseau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1- accueil : reprise de la déf</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33</a:t>
            </a:fld>
            <a:endParaRPr lang="fr-FR"/>
          </a:p>
        </p:txBody>
      </p:sp>
    </p:spTree>
    <p:extLst>
      <p:ext uri="{BB962C8B-B14F-4D97-AF65-F5344CB8AC3E}">
        <p14:creationId xmlns:p14="http://schemas.microsoft.com/office/powerpoint/2010/main" val="26573088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 10 à 13 : À utiliser si pas de réseau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2- savoir-être : comment communiquer ?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     CLIC :Place de l’aidant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34</a:t>
            </a:fld>
            <a:endParaRPr lang="fr-FR"/>
          </a:p>
        </p:txBody>
      </p:sp>
    </p:spTree>
    <p:extLst>
      <p:ext uri="{BB962C8B-B14F-4D97-AF65-F5344CB8AC3E}">
        <p14:creationId xmlns:p14="http://schemas.microsoft.com/office/powerpoint/2010/main" val="20469796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De 10 à 13 : À utiliser si pas de réseau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solidFill>
                  <a:srgbClr val="FF0000"/>
                </a:solidFill>
              </a:rPr>
              <a:t>3- qu’est ce qui fait la gravité du COVID chez la pers avec HDK psy </a:t>
            </a:r>
            <a:r>
              <a:rPr lang="fr-FR" b="0" dirty="0">
                <a:solidFill>
                  <a:srgbClr val="FF0000"/>
                </a:solidFill>
              </a:rPr>
              <a:t>( confirmé par article récent relayé par l’Ordre des Médecins)</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solidFill>
                  <a:srgbClr val="FF0000"/>
                </a:solidFill>
              </a:rPr>
              <a:t>CLIC : la</a:t>
            </a:r>
            <a:r>
              <a:rPr lang="fr-FR" b="1" dirty="0">
                <a:solidFill>
                  <a:srgbClr val="FF0000"/>
                </a:solidFill>
              </a:rPr>
              <a:t> décompensation du HDK psy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35</a:t>
            </a:fld>
            <a:endParaRPr lang="fr-FR"/>
          </a:p>
        </p:txBody>
      </p:sp>
    </p:spTree>
    <p:extLst>
      <p:ext uri="{BB962C8B-B14F-4D97-AF65-F5344CB8AC3E}">
        <p14:creationId xmlns:p14="http://schemas.microsoft.com/office/powerpoint/2010/main" val="32774947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1- Plus largement, dans cette période COVID, </a:t>
            </a:r>
            <a:r>
              <a:rPr lang="fr-FR" b="1" dirty="0"/>
              <a:t>la prise en soins des différents HDK</a:t>
            </a:r>
          </a:p>
          <a:p>
            <a:endParaRPr lang="fr-FR" b="1" dirty="0"/>
          </a:p>
          <a:p>
            <a:r>
              <a:rPr lang="fr-FR" dirty="0"/>
              <a:t>2- </a:t>
            </a:r>
            <a:r>
              <a:rPr lang="fr-FR" b="1" dirty="0"/>
              <a:t>confirmer le </a:t>
            </a:r>
            <a:r>
              <a:rPr lang="fr-FR" b="1" dirty="0" err="1"/>
              <a:t>diag</a:t>
            </a:r>
            <a:r>
              <a:rPr lang="fr-FR" b="1" dirty="0"/>
              <a:t> de COVID avec un test PCR</a:t>
            </a:r>
            <a:r>
              <a:rPr lang="fr-FR" dirty="0"/>
              <a:t>: = réaliser un </a:t>
            </a:r>
            <a:r>
              <a:rPr lang="fr-FR" b="1" dirty="0"/>
              <a:t>test nasopharyngé </a:t>
            </a:r>
          </a:p>
          <a:p>
            <a:r>
              <a:rPr lang="fr-FR" b="1" dirty="0"/>
              <a:t>Lien  </a:t>
            </a:r>
            <a:r>
              <a:rPr lang="fr-FR" dirty="0"/>
              <a:t>(fiche conseil valable aussi pour tous HDK et aussi pour un test salivaire car parle de la communication avec un masque, une blouse, ….)</a:t>
            </a:r>
          </a:p>
          <a:p>
            <a:r>
              <a:rPr lang="fr-FR" dirty="0"/>
              <a:t>Si réseau, sauter la dia 15)</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36</a:t>
            </a:fld>
            <a:endParaRPr lang="fr-FR"/>
          </a:p>
        </p:txBody>
      </p:sp>
    </p:spTree>
    <p:extLst>
      <p:ext uri="{BB962C8B-B14F-4D97-AF65-F5344CB8AC3E}">
        <p14:creationId xmlns:p14="http://schemas.microsoft.com/office/powerpoint/2010/main" val="7717351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utiliser </a:t>
            </a:r>
            <a:r>
              <a:rPr lang="fr-FR" b="1" dirty="0"/>
              <a:t>si pas de réseau </a:t>
            </a:r>
            <a:r>
              <a:rPr lang="fr-FR" dirty="0"/>
              <a:t>: fiche conseil valable aussi pour </a:t>
            </a:r>
            <a:r>
              <a:rPr lang="fr-FR" b="1" dirty="0"/>
              <a:t>tous HDK </a:t>
            </a:r>
            <a:r>
              <a:rPr lang="fr-FR" dirty="0"/>
              <a:t>et aussi pour un </a:t>
            </a:r>
            <a:r>
              <a:rPr lang="fr-FR" b="1" dirty="0"/>
              <a:t>test salivaire </a:t>
            </a:r>
            <a:r>
              <a:rPr lang="fr-FR" dirty="0"/>
              <a:t>car parle de la communication avec un masque, une blouse,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37</a:t>
            </a:fld>
            <a:endParaRPr lang="fr-FR"/>
          </a:p>
        </p:txBody>
      </p:sp>
    </p:spTree>
    <p:extLst>
      <p:ext uri="{BB962C8B-B14F-4D97-AF65-F5344CB8AC3E}">
        <p14:creationId xmlns:p14="http://schemas.microsoft.com/office/powerpoint/2010/main" val="17258454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Pour aider à la prise en soins, 2 outils </a:t>
            </a:r>
          </a:p>
          <a:p>
            <a:r>
              <a:rPr lang="fr-FR" b="0" dirty="0"/>
              <a:t>H’C: un site ressource pour les pros</a:t>
            </a:r>
          </a:p>
          <a:p>
            <a:r>
              <a:rPr lang="fr-FR" b="1" dirty="0"/>
              <a:t>SantéBD : des BD personnalisées pour mieux communiquer et avoir moins peur ; des BD destinées à la personne et à son aidant</a:t>
            </a:r>
          </a:p>
          <a:p>
            <a:r>
              <a:rPr lang="fr-FR" b="0" dirty="0"/>
              <a:t>Gratuit , en FALC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38</a:t>
            </a:fld>
            <a:endParaRPr lang="fr-FR"/>
          </a:p>
        </p:txBody>
      </p:sp>
    </p:spTree>
    <p:extLst>
      <p:ext uri="{BB962C8B-B14F-4D97-AF65-F5344CB8AC3E}">
        <p14:creationId xmlns:p14="http://schemas.microsoft.com/office/powerpoint/2010/main" val="30161262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Page d’accueil de SantéBD.org</a:t>
            </a:r>
          </a:p>
          <a:p>
            <a:r>
              <a:rPr lang="fr-FR" b="1" dirty="0"/>
              <a:t>1- recherche des ressources </a:t>
            </a:r>
            <a:r>
              <a:rPr lang="fr-FR" b="0" dirty="0"/>
              <a:t>( BD, posters, vidéos) </a:t>
            </a:r>
            <a:r>
              <a:rPr lang="fr-FR" b="1" dirty="0"/>
              <a:t>en FALC pour mieux vivre pendant la crise COVID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39</a:t>
            </a:fld>
            <a:endParaRPr lang="fr-FR"/>
          </a:p>
        </p:txBody>
      </p:sp>
    </p:spTree>
    <p:extLst>
      <p:ext uri="{BB962C8B-B14F-4D97-AF65-F5344CB8AC3E}">
        <p14:creationId xmlns:p14="http://schemas.microsoft.com/office/powerpoint/2010/main" val="27335686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marL="0" lvl="1" defTabSz="965875">
              <a:defRPr/>
            </a:pPr>
            <a:r>
              <a:rPr lang="fr-FR" sz="2400" dirty="0">
                <a:effectLst/>
                <a:latin typeface="Calibri" panose="020F0502020204030204" pitchFamily="34" charset="0"/>
                <a:ea typeface="Calibri" panose="020F0502020204030204" pitchFamily="34" charset="0"/>
              </a:rPr>
              <a:t>Depuis 2010, l’association CoActis Santé s’engage en faveur de l’accès aux soins pour tous, en particulier pour les personnes en situation de handicap. Sa mission s’incarne dans deux outils, SantéBD et HandiConnect.fr, dédiés aux soignants, aux patients et à leurs aidants. </a:t>
            </a:r>
          </a:p>
          <a:p>
            <a:pPr marL="0" lvl="1" defTabSz="965875">
              <a:defRPr/>
            </a:pPr>
            <a:endParaRPr lang="fr-FR" sz="2100" dirty="0">
              <a:latin typeface="Century Gothic" panose="020B0502020202020204" pitchFamily="34" charset="0"/>
            </a:endParaRPr>
          </a:p>
          <a:p>
            <a:r>
              <a:rPr lang="fr-FR" sz="1300" b="1" dirty="0">
                <a:latin typeface="Century Gothic" panose="020B0502020202020204" pitchFamily="34" charset="0"/>
              </a:rPr>
              <a:t>Notre mission</a:t>
            </a:r>
          </a:p>
          <a:p>
            <a:r>
              <a:rPr lang="fr-FR" sz="1300" dirty="0">
                <a:latin typeface="Century Gothic" panose="020B0502020202020204" pitchFamily="34" charset="0"/>
              </a:rPr>
              <a:t>Favoriser l’accès à la santé pour tous et particulièrement pour les personnes vivant avec un handicap : intellectuel, cognitif, sensoriel, psychique et moteur </a:t>
            </a:r>
            <a:r>
              <a:rPr lang="fr-FR" sz="1300" b="1" dirty="0">
                <a:solidFill>
                  <a:srgbClr val="1AB5C3"/>
                </a:solidFill>
                <a:latin typeface="Century Gothic" panose="020B0502020202020204" pitchFamily="34" charset="0"/>
              </a:rPr>
              <a:t>dans les dispositifs médicaux de droit commun.</a:t>
            </a:r>
          </a:p>
          <a:p>
            <a:endParaRPr lang="fr-FR" sz="1300" b="1" dirty="0">
              <a:solidFill>
                <a:srgbClr val="1AB5C3"/>
              </a:solidFill>
              <a:latin typeface="Century Gothic" panose="020B0502020202020204" pitchFamily="34" charset="0"/>
            </a:endParaRPr>
          </a:p>
          <a:p>
            <a:r>
              <a:rPr lang="fr-FR" sz="1300" b="1" dirty="0">
                <a:latin typeface="Century Gothic" panose="020B0502020202020204" pitchFamily="34" charset="0"/>
              </a:rPr>
              <a:t>Nos convictions</a:t>
            </a:r>
          </a:p>
          <a:p>
            <a:r>
              <a:rPr lang="fr-FR" sz="1300" dirty="0">
                <a:latin typeface="Century Gothic" panose="020B0502020202020204" pitchFamily="34" charset="0"/>
              </a:rPr>
              <a:t>&gt; Ce qui est facilitant pour les uns est bénéfique pour les autres.</a:t>
            </a:r>
          </a:p>
          <a:p>
            <a:r>
              <a:rPr lang="fr-FR" sz="1300" dirty="0">
                <a:latin typeface="Century Gothic" panose="020B0502020202020204" pitchFamily="34" charset="0"/>
              </a:rPr>
              <a:t>&gt; Rien pour eux sans eux.</a:t>
            </a:r>
          </a:p>
          <a:p>
            <a:pPr marL="181188" indent="-181188">
              <a:buFont typeface="Wingdings" panose="05000000000000000000" pitchFamily="2" charset="2"/>
              <a:buChar char="Ø"/>
            </a:pPr>
            <a:r>
              <a:rPr lang="fr-FR" sz="1300" dirty="0">
                <a:latin typeface="Century Gothic" panose="020B0502020202020204" pitchFamily="34" charset="0"/>
              </a:rPr>
              <a:t>Obsession de l’usage - Ne pas refaire l’existant</a:t>
            </a:r>
          </a:p>
          <a:p>
            <a:pPr marL="181188" indent="-181188">
              <a:buFont typeface="Wingdings" panose="05000000000000000000" pitchFamily="2" charset="2"/>
              <a:buChar char="Ø"/>
            </a:pPr>
            <a:endParaRPr lang="fr-FR" sz="1300" dirty="0">
              <a:latin typeface="Century Gothic" panose="020B0502020202020204" pitchFamily="34" charset="0"/>
            </a:endParaRPr>
          </a:p>
          <a:p>
            <a:pPr marL="0" indent="0">
              <a:buFont typeface="Wingdings" panose="05000000000000000000" pitchFamily="2" charset="2"/>
              <a:buNone/>
            </a:pPr>
            <a:r>
              <a:rPr lang="fr-FR" sz="1300" dirty="0">
                <a:latin typeface="Century Gothic" panose="020B0502020202020204" pitchFamily="34" charset="0"/>
              </a:rPr>
              <a:t>À cette fin, </a:t>
            </a:r>
            <a:r>
              <a:rPr lang="fr-FR" sz="1300" dirty="0" err="1">
                <a:latin typeface="Century Gothic" panose="020B0502020202020204" pitchFamily="34" charset="0"/>
              </a:rPr>
              <a:t>CoAcris</a:t>
            </a:r>
            <a:r>
              <a:rPr lang="fr-FR" sz="1300" dirty="0">
                <a:latin typeface="Century Gothic" panose="020B0502020202020204" pitchFamily="34" charset="0"/>
              </a:rPr>
              <a:t> Santé développe 2 outils: c</a:t>
            </a:r>
          </a:p>
          <a:p>
            <a:pPr marL="0" indent="0">
              <a:buFont typeface="Wingdings" panose="05000000000000000000" pitchFamily="2" charset="2"/>
              <a:buNone/>
            </a:pPr>
            <a:r>
              <a:rPr lang="fr-FR" sz="1300" dirty="0">
                <a:latin typeface="Century Gothic" panose="020B0502020202020204" pitchFamily="34" charset="0"/>
              </a:rPr>
              <a:t>- SanteBD.org</a:t>
            </a:r>
          </a:p>
          <a:p>
            <a:pPr marL="0" indent="0">
              <a:buFont typeface="Wingdings" panose="05000000000000000000" pitchFamily="2" charset="2"/>
              <a:buNone/>
            </a:pPr>
            <a:r>
              <a:rPr lang="fr-FR" sz="1300" dirty="0">
                <a:latin typeface="Century Gothic" panose="020B0502020202020204" pitchFamily="34" charset="0"/>
              </a:rPr>
              <a:t>Outil pédagogique pour mieux comprendre la santé et faciliter la relation entre les patients et les professionnels de santé.</a:t>
            </a:r>
          </a:p>
          <a:p>
            <a:pPr marL="0" indent="0">
              <a:buFont typeface="Wingdings" panose="05000000000000000000" pitchFamily="2" charset="2"/>
              <a:buNone/>
            </a:pPr>
            <a:r>
              <a:rPr lang="fr-FR" sz="1300" dirty="0">
                <a:latin typeface="Century Gothic" panose="020B0502020202020204" pitchFamily="34" charset="0"/>
              </a:rPr>
              <a:t>- HandiConnect.fr</a:t>
            </a:r>
          </a:p>
          <a:p>
            <a:pPr marL="0" indent="0">
              <a:buFont typeface="Wingdings" panose="05000000000000000000" pitchFamily="2" charset="2"/>
              <a:buNone/>
            </a:pPr>
            <a:r>
              <a:rPr lang="fr-FR" sz="1300" dirty="0">
                <a:latin typeface="Century Gothic" panose="020B0502020202020204" pitchFamily="34" charset="0"/>
              </a:rPr>
              <a:t>Un site ressource pour guider les professionnels de santé dans leur pratique quotidienne pour assurer un accueil de qualité et des soins adaptés à chaque handicap.</a:t>
            </a:r>
          </a:p>
          <a:p>
            <a:pPr marL="0" indent="0">
              <a:buFont typeface="Wingdings" panose="05000000000000000000" pitchFamily="2" charset="2"/>
              <a:buNone/>
            </a:pPr>
            <a:endParaRPr lang="fr-FR" sz="1300" dirty="0">
              <a:latin typeface="Century Gothic" panose="020B0502020202020204" pitchFamily="34" charset="0"/>
            </a:endParaRPr>
          </a:p>
        </p:txBody>
      </p:sp>
      <p:sp>
        <p:nvSpPr>
          <p:cNvPr id="4" name="Espace réservé du numéro de diapositive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25841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2- toutes les ressources disponibles </a:t>
            </a:r>
          </a:p>
          <a:p>
            <a:r>
              <a:rPr lang="fr-FR" b="1" dirty="0"/>
              <a:t>3- avec le patient admis aux urgences dans la vignette clinique, on souhaite expliquer le déroulement du test nasopharyngé ; dans le cas de cette </a:t>
            </a:r>
            <a:r>
              <a:rPr lang="fr-FR" b="1" dirty="0" err="1"/>
              <a:t>personne,l’HAS</a:t>
            </a:r>
            <a:r>
              <a:rPr lang="fr-FR" b="1" dirty="0"/>
              <a:t> autorise la réalisation du test salivaire =&gt; les 2 posters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40</a:t>
            </a:fld>
            <a:endParaRPr lang="fr-FR"/>
          </a:p>
        </p:txBody>
      </p:sp>
    </p:spTree>
    <p:extLst>
      <p:ext uri="{BB962C8B-B14F-4D97-AF65-F5344CB8AC3E}">
        <p14:creationId xmlns:p14="http://schemas.microsoft.com/office/powerpoint/2010/main" val="10642278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3- avec le patient admis aux urgences dans la vignette clinique, on souhaite expliquer le déroulement du test nasopharyngé ; dans le cas de cette personne, l’HAS autorise la réalisation du test salivaire =&gt; les 2 posters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41</a:t>
            </a:fld>
            <a:endParaRPr lang="fr-FR"/>
          </a:p>
        </p:txBody>
      </p:sp>
    </p:spTree>
    <p:extLst>
      <p:ext uri="{BB962C8B-B14F-4D97-AF65-F5344CB8AC3E}">
        <p14:creationId xmlns:p14="http://schemas.microsoft.com/office/powerpoint/2010/main" val="40223242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Pour aider la personne a comprendre la prise en soins, certains gestes sont expliqués </a:t>
            </a:r>
          </a:p>
          <a:p>
            <a:r>
              <a:rPr lang="fr-FR" b="1" dirty="0"/>
              <a:t>Cf  « perfusion » je cherche par mot clé </a:t>
            </a:r>
          </a:p>
          <a:p>
            <a:r>
              <a:rPr lang="fr-FR" b="1" dirty="0"/>
              <a:t>Lien</a:t>
            </a:r>
            <a:r>
              <a:rPr lang="fr-FR" dirty="0"/>
              <a:t> </a:t>
            </a:r>
          </a:p>
          <a:p>
            <a:r>
              <a:rPr lang="fr-FR" dirty="0"/>
              <a:t> « la perfusion »: BD personnalisable et visible en vidéo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42</a:t>
            </a:fld>
            <a:endParaRPr lang="fr-FR"/>
          </a:p>
        </p:txBody>
      </p:sp>
    </p:spTree>
    <p:extLst>
      <p:ext uri="{BB962C8B-B14F-4D97-AF65-F5344CB8AC3E}">
        <p14:creationId xmlns:p14="http://schemas.microsoft.com/office/powerpoint/2010/main" val="7992953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À utiliser si pas de réseau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43</a:t>
            </a:fld>
            <a:endParaRPr lang="fr-FR"/>
          </a:p>
        </p:txBody>
      </p:sp>
    </p:spTree>
    <p:extLst>
      <p:ext uri="{BB962C8B-B14F-4D97-AF65-F5344CB8AC3E}">
        <p14:creationId xmlns:p14="http://schemas.microsoft.com/office/powerpoint/2010/main" val="256403247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situation clinique d’Antoine se dégrade ( </a:t>
            </a:r>
            <a:r>
              <a:rPr lang="fr-FR" dirty="0" err="1"/>
              <a:t>cf</a:t>
            </a:r>
            <a:r>
              <a:rPr lang="fr-FR" dirty="0"/>
              <a:t> fiche repère précédente «  risque de forme grave de COVID majoré chez les pers. vivant avec un HDK psy »(difficultés d’accès aux soins, comorbidité, majoration du risque CV et thromboembolique- antipsychotiques, majoration de la </a:t>
            </a:r>
            <a:r>
              <a:rPr lang="fr-FR" dirty="0" err="1"/>
              <a:t>Drespi</a:t>
            </a:r>
            <a:r>
              <a:rPr lang="fr-FR" dirty="0"/>
              <a:t>-anxiolytiques) https://informations.handicap.fr/a-patients-avec-troubles-psy-formes-plus-graves-covid-31221.php</a:t>
            </a:r>
          </a:p>
          <a:p>
            <a:endParaRPr lang="fr-FR" dirty="0"/>
          </a:p>
          <a:p>
            <a:r>
              <a:rPr lang="fr-FR" dirty="0"/>
              <a:t>Se pose alors le problème du niveau de soins, de l’intubation chez une personne avec ATCD </a:t>
            </a:r>
            <a:r>
              <a:rPr lang="fr-FR" dirty="0" err="1"/>
              <a:t>respi</a:t>
            </a:r>
            <a:r>
              <a:rPr lang="fr-FR" dirty="0"/>
              <a:t>, … chez une </a:t>
            </a:r>
            <a:r>
              <a:rPr lang="fr-FR" b="1" dirty="0"/>
              <a:t>personne sous tutelle </a:t>
            </a:r>
          </a:p>
          <a:p>
            <a:r>
              <a:rPr lang="fr-FR" b="1" dirty="0"/>
              <a:t>Quelles décisions? Qui les prend ? </a:t>
            </a:r>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44</a:t>
            </a:fld>
            <a:endParaRPr lang="fr-FR"/>
          </a:p>
        </p:txBody>
      </p:sp>
    </p:spTree>
    <p:extLst>
      <p:ext uri="{BB962C8B-B14F-4D97-AF65-F5344CB8AC3E}">
        <p14:creationId xmlns:p14="http://schemas.microsoft.com/office/powerpoint/2010/main" val="2342868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1- H’C: « repères juridiques » : Revoir le statut de la personne sous tutelle/ soins ; et la place du tuteur dans les prises de décisions</a:t>
            </a:r>
          </a:p>
          <a:p>
            <a:r>
              <a:rPr lang="fr-FR" b="1" dirty="0"/>
              <a:t>Fiche écrite avec une avocate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45</a:t>
            </a:fld>
            <a:endParaRPr lang="fr-FR"/>
          </a:p>
        </p:txBody>
      </p:sp>
    </p:spTree>
    <p:extLst>
      <p:ext uri="{BB962C8B-B14F-4D97-AF65-F5344CB8AC3E}">
        <p14:creationId xmlns:p14="http://schemas.microsoft.com/office/powerpoint/2010/main" val="31323992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1- H’C: « repères juridiques » : Revoir le statut de la personne sous tutelle/ soins ; et la place du tuteur dans les prises de décisions</a:t>
            </a:r>
          </a:p>
          <a:p>
            <a:r>
              <a:rPr lang="fr-FR" b="0" dirty="0"/>
              <a:t>Fiche écrite avec une avocate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46</a:t>
            </a:fld>
            <a:endParaRPr lang="fr-FR"/>
          </a:p>
        </p:txBody>
      </p:sp>
    </p:spTree>
    <p:extLst>
      <p:ext uri="{BB962C8B-B14F-4D97-AF65-F5344CB8AC3E}">
        <p14:creationId xmlns:p14="http://schemas.microsoft.com/office/powerpoint/2010/main" val="6033102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ce qui concerne la personne vivant avec un handicap: </a:t>
            </a:r>
            <a:r>
              <a:rPr lang="fr-FR" b="1" dirty="0"/>
              <a:t>site SantéBD </a:t>
            </a:r>
          </a:p>
          <a:p>
            <a:r>
              <a:rPr lang="fr-FR" b="1" dirty="0"/>
              <a:t>Dans la situation, ce peut être utile pour amorcer la discussion avec la famille, le tuteur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47</a:t>
            </a:fld>
            <a:endParaRPr lang="fr-FR"/>
          </a:p>
        </p:txBody>
      </p:sp>
    </p:spTree>
    <p:extLst>
      <p:ext uri="{BB962C8B-B14F-4D97-AF65-F5344CB8AC3E}">
        <p14:creationId xmlns:p14="http://schemas.microsoft.com/office/powerpoint/2010/main" val="8669093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2- </a:t>
            </a:r>
            <a:r>
              <a:rPr lang="fr-FR" b="1" dirty="0"/>
              <a:t>dans le thème  «  parcours de soins » </a:t>
            </a:r>
            <a:r>
              <a:rPr lang="fr-FR" dirty="0"/>
              <a:t>: qu’est ce qu’une personne de confiance, pourquoi rédiger des Directives Anticipées? Qu’est ce que des soins palliatifs? </a:t>
            </a:r>
            <a:r>
              <a:rPr lang="fr-FR" b="1" dirty="0"/>
              <a:t>pour amorcer la discussion avec la famille, le tuteur , les préparer à un possible décès </a:t>
            </a: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1" dirty="0"/>
              <a:t>Lien ? </a:t>
            </a:r>
            <a:r>
              <a:rPr lang="fr-FR" b="0" dirty="0"/>
              <a:t>À utiliser en fonction du temps et de l’attention des participants</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48</a:t>
            </a:fld>
            <a:endParaRPr lang="fr-FR"/>
          </a:p>
        </p:txBody>
      </p:sp>
    </p:spTree>
    <p:extLst>
      <p:ext uri="{BB962C8B-B14F-4D97-AF65-F5344CB8AC3E}">
        <p14:creationId xmlns:p14="http://schemas.microsoft.com/office/powerpoint/2010/main" val="3453713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Notre objectif: «  rendre la santé accessible à tous » quel que soit l’âge, le type de handicap, </a:t>
            </a:r>
          </a:p>
          <a:p>
            <a:r>
              <a:rPr lang="fr-FR" dirty="0"/>
              <a:t>Comment? </a:t>
            </a:r>
          </a:p>
          <a:p>
            <a:r>
              <a:rPr lang="fr-FR" dirty="0"/>
              <a:t>Rendre le patient acteur de sa santé: en lui proposant des outils pour comprendre les enjeux de la prévention et des soins; </a:t>
            </a:r>
          </a:p>
          <a:p>
            <a:r>
              <a:rPr lang="fr-FR" dirty="0"/>
              <a:t>Aider les accompagnants à expliquer ces enjeux à leur parent/ leur aidé; </a:t>
            </a:r>
          </a:p>
          <a:p>
            <a:r>
              <a:rPr lang="fr-FR" dirty="0"/>
              <a:t>Apporter des outils aux soignants pour les aider à prendre en compte le handicap dans leur prise en soins et améliorer la communication avec la personne et son aidant </a:t>
            </a:r>
          </a:p>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5</a:t>
            </a:fld>
            <a:endParaRPr lang="fr-FR"/>
          </a:p>
        </p:txBody>
      </p:sp>
    </p:spTree>
    <p:extLst>
      <p:ext uri="{BB962C8B-B14F-4D97-AF65-F5344CB8AC3E}">
        <p14:creationId xmlns:p14="http://schemas.microsoft.com/office/powerpoint/2010/main" val="3836177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87087F5-90BE-834F-9FB1-878255E49E3D}"/>
              </a:ext>
            </a:extLst>
          </p:cNvPr>
          <p:cNvSpPr>
            <a:spLocks noGrp="1" noRot="1" noChangeAspect="1"/>
          </p:cNvSpPr>
          <p:nvPr>
            <p:ph type="sldImg"/>
          </p:nvPr>
        </p:nvSpPr>
        <p:spPr>
          <a:xfrm>
            <a:off x="438150" y="1252538"/>
            <a:ext cx="6013450" cy="3382962"/>
          </a:xfrm>
        </p:spPr>
      </p:sp>
      <p:sp>
        <p:nvSpPr>
          <p:cNvPr id="3" name="Espace réservé des notes 2">
            <a:extLst>
              <a:ext uri="{FF2B5EF4-FFF2-40B4-BE49-F238E27FC236}">
                <a16:creationId xmlns:a16="http://schemas.microsoft.com/office/drawing/2014/main" id="{B6F186BF-923E-214F-8A89-BC91BAE303C6}"/>
              </a:ext>
            </a:extLst>
          </p:cNvPr>
          <p:cNvSpPr txBox="1">
            <a:spLocks noGrp="1"/>
          </p:cNvSpPr>
          <p:nvPr>
            <p:ph type="body" sz="quarter" idx="1"/>
          </p:nvPr>
        </p:nvSpPr>
        <p:spPr/>
        <p:txBody>
          <a:bodyPr/>
          <a:lstStyle/>
          <a:p>
            <a:r>
              <a:rPr lang="fr-FR" dirty="0"/>
              <a:t>Les outils sont collaboratifs:  rédigés par des experts du champ du handicap, de la médecine et des soins; relus par les personnes à qui ces outils sont destinés:  soignants, personnes vivant avec un handicap </a:t>
            </a:r>
          </a:p>
        </p:txBody>
      </p:sp>
      <p:sp>
        <p:nvSpPr>
          <p:cNvPr id="4" name="Espace réservé du numéro de diapositive 3">
            <a:extLst>
              <a:ext uri="{FF2B5EF4-FFF2-40B4-BE49-F238E27FC236}">
                <a16:creationId xmlns:a16="http://schemas.microsoft.com/office/drawing/2014/main" id="{A5C90198-33EE-954C-AE98-3DFFBCD544FC}"/>
              </a:ext>
            </a:extLst>
          </p:cNvPr>
          <p:cNvSpPr txBox="1"/>
          <p:nvPr/>
        </p:nvSpPr>
        <p:spPr>
          <a:xfrm>
            <a:off x="3902592" y="9519049"/>
            <a:ext cx="2985558" cy="502838"/>
          </a:xfrm>
          <a:prstGeom prst="rect">
            <a:avLst/>
          </a:prstGeom>
          <a:noFill/>
          <a:ln cap="flat">
            <a:noFill/>
          </a:ln>
        </p:spPr>
        <p:txBody>
          <a:bodyPr vert="horz" wrap="square" lIns="96634" tIns="48317" rIns="96634" bIns="48317" anchor="b" anchorCtr="0" compatLnSpc="1">
            <a:noAutofit/>
          </a:bodyPr>
          <a:lstStyle/>
          <a:p>
            <a:pPr algn="r" defTabSz="966338">
              <a:defRPr sz="1800" b="0" i="0" u="none" strike="noStrike" kern="0" cap="none" spc="0" baseline="0">
                <a:solidFill>
                  <a:srgbClr val="000000"/>
                </a:solidFill>
                <a:uFillTx/>
              </a:defRPr>
            </a:pPr>
            <a:fld id="{BCCDC610-DDB9-7C4F-857B-C01D18DD6CCE}" type="slidenum">
              <a:pPr algn="r" defTabSz="966338">
                <a:defRPr sz="1800" b="0" i="0" u="none" strike="noStrike" kern="0" cap="none" spc="0" baseline="0">
                  <a:solidFill>
                    <a:srgbClr val="000000"/>
                  </a:solidFill>
                  <a:uFillTx/>
                </a:defRPr>
              </a:pPr>
              <a:t>6</a:t>
            </a:fld>
            <a:endParaRPr lang="fr-FR" sz="1300">
              <a:solidFill>
                <a:srgbClr val="000000"/>
              </a:solidFill>
              <a:latin typeface="Calibri"/>
            </a:endParaRPr>
          </a:p>
        </p:txBody>
      </p:sp>
    </p:spTree>
    <p:extLst>
      <p:ext uri="{BB962C8B-B14F-4D97-AF65-F5344CB8AC3E}">
        <p14:creationId xmlns:p14="http://schemas.microsoft.com/office/powerpoint/2010/main" val="425266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3619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89925A9-4FA9-4397-B4E5-91CAA9774A7A}" type="slidenum">
              <a:rPr lang="fr-FR" smtClean="0"/>
              <a:t>8</a:t>
            </a:fld>
            <a:endParaRPr lang="fr-FR"/>
          </a:p>
        </p:txBody>
      </p:sp>
    </p:spTree>
    <p:extLst>
      <p:ext uri="{BB962C8B-B14F-4D97-AF65-F5344CB8AC3E}">
        <p14:creationId xmlns:p14="http://schemas.microsoft.com/office/powerpoint/2010/main" val="2262586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solidFill>
                  <a:schemeClr val="bg1"/>
                </a:solidFill>
              </a:rPr>
              <a:t>Un patient qui a préparé sa consultation</a:t>
            </a:r>
          </a:p>
          <a:p>
            <a:r>
              <a:rPr lang="fr-FR" dirty="0">
                <a:solidFill>
                  <a:schemeClr val="bg1"/>
                </a:solidFill>
              </a:rPr>
              <a:t>= un patient qui accepte les soins</a:t>
            </a:r>
          </a:p>
          <a:p>
            <a:r>
              <a:rPr lang="fr-FR" dirty="0">
                <a:solidFill>
                  <a:schemeClr val="bg1"/>
                </a:solidFill>
              </a:rPr>
              <a:t>= du temps gagné pour le professionnel de santé </a:t>
            </a:r>
          </a:p>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925A9-4FA9-4397-B4E5-91CAA9774A7A}" type="slidenum">
              <a:rPr kumimoji="0" lang="fr-FR"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FR"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53339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4.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2.emf"/><Relationship Id="rId4" Type="http://schemas.openxmlformats.org/officeDocument/2006/relationships/oleObject" Target="../embeddings/oleObject1.bin"/></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A20EE-57C5-4C86-8822-79171301493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AB9F0F4-854E-4B34-89D1-40A520F5F2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A893E80-A491-4562-8140-16264F403194}"/>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36DAAE22-EB95-47D5-8AAF-88619C2B44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965492-FBB2-42B8-B92F-5974BF576045}"/>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946986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95A19C-F6E8-43B7-AA46-1BC4D8945E3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C9DD8FE-5632-4F19-A945-5F1AE9BBD0D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6912FA-6B6C-4F2F-BB07-352255355985}"/>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0F0C5F41-E35C-485E-8211-E08BF6B036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5D6FCA-E338-4E43-8D63-2560EBA56D0E}"/>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2394909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308823A-DC71-4120-87FF-0054B9E94B5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B053ACC-4A11-4DB6-A52B-1B65EB7966EE}"/>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DC2DAF-488B-480D-B131-488522911C94}"/>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CE4A769D-E4F9-4BB7-9682-671831416E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7F5699-97C9-4133-9261-E3B5FF7C043F}"/>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35057941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2E22F1F-F374-A14B-9F7D-0884FAE2A84B}"/>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9026" t="31235" r="79100"/>
          <a:stretch/>
        </p:blipFill>
        <p:spPr>
          <a:xfrm rot="16200000">
            <a:off x="1243980" y="4546151"/>
            <a:ext cx="1067872" cy="3555828"/>
          </a:xfrm>
          <a:prstGeom prst="rect">
            <a:avLst/>
          </a:prstGeom>
        </p:spPr>
      </p:pic>
      <p:sp>
        <p:nvSpPr>
          <p:cNvPr id="8" name="Title 1">
            <a:extLst>
              <a:ext uri="{FF2B5EF4-FFF2-40B4-BE49-F238E27FC236}">
                <a16:creationId xmlns:a16="http://schemas.microsoft.com/office/drawing/2014/main" id="{57B9A1C8-94B2-3C44-BE37-363ACB595C8F}"/>
              </a:ext>
            </a:extLst>
          </p:cNvPr>
          <p:cNvSpPr>
            <a:spLocks noGrp="1"/>
          </p:cNvSpPr>
          <p:nvPr>
            <p:ph type="title"/>
          </p:nvPr>
        </p:nvSpPr>
        <p:spPr>
          <a:xfrm>
            <a:off x="292810" y="332656"/>
            <a:ext cx="10984790" cy="538089"/>
          </a:xfrm>
        </p:spPr>
        <p:txBody>
          <a:bodyPr>
            <a:normAutofit/>
          </a:bodyPr>
          <a:lstStyle>
            <a:lvl1pPr algn="l">
              <a:defRPr sz="2500" b="1" i="0">
                <a:solidFill>
                  <a:srgbClr val="4D5056"/>
                </a:solidFill>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237476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A20EE-57C5-4C86-8822-79171301493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AB9F0F4-854E-4B34-89D1-40A520F5F2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A893E80-A491-4562-8140-16264F403194}"/>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36DAAE22-EB95-47D5-8AAF-88619C2B44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965492-FBB2-42B8-B92F-5974BF576045}"/>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40187240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E05BD-78D4-4E90-9E52-D288B63486A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68879C6-1E2E-4A59-8B9B-25E116F240FA}"/>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6D54D8-0A60-42AF-9916-536F1AC57191}"/>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01583388-8A6D-491E-BC3B-494006012A6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F69798-1433-4E88-9EE7-16AC52ECE141}"/>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3308765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54EC7D-BCC4-409A-8AC5-8E179C72823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C938E44-5B97-470F-91A4-018475C358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1B69FFD2-E40F-499E-9665-4289FB1E6F05}"/>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6F98BFFE-9829-494D-B9D1-47DE368F70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A32967-90F6-4CB0-89D3-076B230DB5E5}"/>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467321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4C4D35-523F-4AF8-AEC9-E5156E0D01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53D0C1-1B1A-46BD-ACDD-E18048ADF727}"/>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007D93-BEB5-4219-8657-660F3072F40D}"/>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9029D74-7A18-490E-A069-782010D7C503}"/>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a:extLst>
              <a:ext uri="{FF2B5EF4-FFF2-40B4-BE49-F238E27FC236}">
                <a16:creationId xmlns:a16="http://schemas.microsoft.com/office/drawing/2014/main" id="{32190ED6-6857-4C27-8206-0F32CF14D4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FF4007-42C7-4CA0-B15E-B5B2DBE1B475}"/>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260346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20101-0E32-4845-879E-0B9083AC72D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DA0BB11-0DF9-426D-B004-6475929FE8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EAA5FD31-FC0B-4F17-BD96-DAAB202D99CB}"/>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C0E2A21-CA2D-4C23-8004-9A1353F52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3EA9252-57FE-48B8-9D8E-2FA273383DA6}"/>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F0969F7-8D67-4484-AB78-08811BD7304C}"/>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8" name="Espace réservé du pied de page 7">
            <a:extLst>
              <a:ext uri="{FF2B5EF4-FFF2-40B4-BE49-F238E27FC236}">
                <a16:creationId xmlns:a16="http://schemas.microsoft.com/office/drawing/2014/main" id="{B1CC032A-9C1B-4AE3-962E-D4E1F062A9D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767A191-176A-4269-8F0D-3D6CF4D3E9A2}"/>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6338257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2E408E-BBFC-4A31-A9C7-D131F56E514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9E1BBC5-3C8A-47C4-A6A0-682CE1B1EAD7}"/>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4" name="Espace réservé du pied de page 3">
            <a:extLst>
              <a:ext uri="{FF2B5EF4-FFF2-40B4-BE49-F238E27FC236}">
                <a16:creationId xmlns:a16="http://schemas.microsoft.com/office/drawing/2014/main" id="{1B7049A7-BA56-4BC5-AFCE-7C4D82ACB68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2D37195-A11A-4053-BCD2-68EFECDC6891}"/>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907827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20743CC-88D4-4D01-87DB-4B44647D3F08}"/>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3" name="Espace réservé du pied de page 2">
            <a:extLst>
              <a:ext uri="{FF2B5EF4-FFF2-40B4-BE49-F238E27FC236}">
                <a16:creationId xmlns:a16="http://schemas.microsoft.com/office/drawing/2014/main" id="{5B407415-5477-45A9-B203-C155390698A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A247CDD-2158-4D38-834F-E4542AB042F2}"/>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53536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E05BD-78D4-4E90-9E52-D288B63486A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68879C6-1E2E-4A59-8B9B-25E116F240FA}"/>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6D54D8-0A60-42AF-9916-536F1AC57191}"/>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01583388-8A6D-491E-BC3B-494006012A6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F69798-1433-4E88-9EE7-16AC52ECE141}"/>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584111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7A3AAE-8E6C-43D4-8D23-CEB8B04F27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33C476D-E8B4-4E2D-9607-C911A1E152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ED5E103-82E7-456D-8A6F-F686F0F72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5CA3FB9-FA0F-4CD2-93EA-8F002948D958}"/>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a:extLst>
              <a:ext uri="{FF2B5EF4-FFF2-40B4-BE49-F238E27FC236}">
                <a16:creationId xmlns:a16="http://schemas.microsoft.com/office/drawing/2014/main" id="{0AF9B398-24BC-437A-BD3B-611CFDBB9D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944EF8-EBF7-4A55-B76D-16B2E192189B}"/>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7915112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CCC95F-CE9C-4ACF-8BD6-DC53D8FC03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6A11F4C-1E44-48A4-AE04-11565F76BF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FA46576-3303-4FC2-B8C5-DB38CF525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A7A391A-126B-45BC-8714-4A0B9E503250}"/>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a:extLst>
              <a:ext uri="{FF2B5EF4-FFF2-40B4-BE49-F238E27FC236}">
                <a16:creationId xmlns:a16="http://schemas.microsoft.com/office/drawing/2014/main" id="{6E036693-701F-4F68-97DC-DD56877C41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0F77A4-BAC5-4B77-8CCE-5BB24C0DA908}"/>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383450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95A19C-F6E8-43B7-AA46-1BC4D8945E3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C9DD8FE-5632-4F19-A945-5F1AE9BBD0D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6912FA-6B6C-4F2F-BB07-352255355985}"/>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0F0C5F41-E35C-485E-8211-E08BF6B036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5D6FCA-E338-4E43-8D63-2560EBA56D0E}"/>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914199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308823A-DC71-4120-87FF-0054B9E94B5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B053ACC-4A11-4DB6-A52B-1B65EB7966EE}"/>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DC2DAF-488B-480D-B131-488522911C94}"/>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CE4A769D-E4F9-4BB7-9682-671831416E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7F5699-97C9-4133-9261-E3B5FF7C043F}"/>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32586251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graphicFrame>
        <p:nvGraphicFramePr>
          <p:cNvPr id="4" name="Objet 3" hidden="1"/>
          <p:cNvGraphicFramePr>
            <a:graphicFrameLocks noChangeAspect="1"/>
          </p:cNvGraphicFramePr>
          <p:nvPr userDrawn="1">
            <p:custDataLst>
              <p:tags r:id="rId2"/>
            </p:custData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27" name="Diapositive think-cell" r:id="rId4" imgW="270" imgH="270" progId="TCLayout.ActiveDocument.1">
                  <p:embed/>
                </p:oleObj>
              </mc:Choice>
              <mc:Fallback>
                <p:oleObj name="Diapositive think-cell" r:id="rId4" imgW="270" imgH="270" progId="TCLayout.ActiveDocument.1">
                  <p:embed/>
                  <p:pic>
                    <p:nvPicPr>
                      <p:cNvPr id="4" name="Objet 3" hidden="1"/>
                      <p:cNvPicPr/>
                      <p:nvPr/>
                    </p:nvPicPr>
                    <p:blipFill>
                      <a:blip r:embed="rId5"/>
                      <a:stretch>
                        <a:fillRect/>
                      </a:stretch>
                    </p:blipFill>
                    <p:spPr>
                      <a:xfrm>
                        <a:off x="1588" y="1588"/>
                        <a:ext cx="1587" cy="1587"/>
                      </a:xfrm>
                      <a:prstGeom prst="rect">
                        <a:avLst/>
                      </a:prstGeom>
                    </p:spPr>
                  </p:pic>
                </p:oleObj>
              </mc:Fallback>
            </mc:AlternateContent>
          </a:graphicData>
        </a:graphic>
      </p:graphicFrame>
      <p:pic>
        <p:nvPicPr>
          <p:cNvPr id="7" name="Image 6">
            <a:extLst>
              <a:ext uri="{FF2B5EF4-FFF2-40B4-BE49-F238E27FC236}">
                <a16:creationId xmlns:a16="http://schemas.microsoft.com/office/drawing/2014/main" id="{4CB410FB-D619-054C-B353-D4BF8F735A0C}"/>
              </a:ext>
            </a:extLst>
          </p:cNvPr>
          <p:cNvPicPr>
            <a:picLocks noChangeAspect="1"/>
          </p:cNvPicPr>
          <p:nvPr userDrawn="1"/>
        </p:nvPicPr>
        <p:blipFill>
          <a:blip r:embed="rId6"/>
          <a:stretch>
            <a:fillRect/>
          </a:stretch>
        </p:blipFill>
        <p:spPr>
          <a:xfrm>
            <a:off x="9080500" y="7810"/>
            <a:ext cx="3111500" cy="5257800"/>
          </a:xfrm>
          <a:prstGeom prst="rect">
            <a:avLst/>
          </a:prstGeom>
        </p:spPr>
      </p:pic>
      <p:pic>
        <p:nvPicPr>
          <p:cNvPr id="2" name="Image 1">
            <a:extLst>
              <a:ext uri="{FF2B5EF4-FFF2-40B4-BE49-F238E27FC236}">
                <a16:creationId xmlns:a16="http://schemas.microsoft.com/office/drawing/2014/main" id="{C26FFF25-0749-4646-A591-2B30E1897E1E}"/>
              </a:ext>
            </a:extLst>
          </p:cNvPr>
          <p:cNvPicPr>
            <a:picLocks noChangeAspect="1"/>
          </p:cNvPicPr>
          <p:nvPr userDrawn="1"/>
        </p:nvPicPr>
        <p:blipFill>
          <a:blip r:embed="rId7"/>
          <a:stretch>
            <a:fillRect/>
          </a:stretch>
        </p:blipFill>
        <p:spPr>
          <a:xfrm>
            <a:off x="0" y="2649459"/>
            <a:ext cx="2463800" cy="4203700"/>
          </a:xfrm>
          <a:prstGeom prst="rect">
            <a:avLst/>
          </a:prstGeom>
        </p:spPr>
      </p:pic>
    </p:spTree>
    <p:extLst>
      <p:ext uri="{BB962C8B-B14F-4D97-AF65-F5344CB8AC3E}">
        <p14:creationId xmlns:p14="http://schemas.microsoft.com/office/powerpoint/2010/main" val="32504506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2E22F1F-F374-A14B-9F7D-0884FAE2A84B}"/>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9026" t="31235" r="79100"/>
          <a:stretch/>
        </p:blipFill>
        <p:spPr>
          <a:xfrm rot="16200000">
            <a:off x="1243980" y="4546151"/>
            <a:ext cx="1067872" cy="3555828"/>
          </a:xfrm>
          <a:prstGeom prst="rect">
            <a:avLst/>
          </a:prstGeom>
        </p:spPr>
      </p:pic>
      <p:sp>
        <p:nvSpPr>
          <p:cNvPr id="8" name="Title 1">
            <a:extLst>
              <a:ext uri="{FF2B5EF4-FFF2-40B4-BE49-F238E27FC236}">
                <a16:creationId xmlns:a16="http://schemas.microsoft.com/office/drawing/2014/main" id="{57B9A1C8-94B2-3C44-BE37-363ACB595C8F}"/>
              </a:ext>
            </a:extLst>
          </p:cNvPr>
          <p:cNvSpPr>
            <a:spLocks noGrp="1"/>
          </p:cNvSpPr>
          <p:nvPr>
            <p:ph type="title"/>
          </p:nvPr>
        </p:nvSpPr>
        <p:spPr>
          <a:xfrm>
            <a:off x="292810" y="332656"/>
            <a:ext cx="10984790" cy="538089"/>
          </a:xfrm>
        </p:spPr>
        <p:txBody>
          <a:bodyPr>
            <a:normAutofit/>
          </a:bodyPr>
          <a:lstStyle>
            <a:lvl1pPr algn="l">
              <a:defRPr sz="2500" b="1" i="0">
                <a:solidFill>
                  <a:srgbClr val="4D5056"/>
                </a:solidFill>
                <a:latin typeface="Century Gothic" panose="020B0502020202020204" pitchFamily="34" charset="0"/>
              </a:defRPr>
            </a:lvl1pPr>
          </a:lstStyle>
          <a:p>
            <a:r>
              <a:rPr lang="en-US" dirty="0"/>
              <a:t>Click to edit Master title style</a:t>
            </a:r>
          </a:p>
        </p:txBody>
      </p:sp>
      <p:pic>
        <p:nvPicPr>
          <p:cNvPr id="9" name="Image 8">
            <a:extLst>
              <a:ext uri="{FF2B5EF4-FFF2-40B4-BE49-F238E27FC236}">
                <a16:creationId xmlns:a16="http://schemas.microsoft.com/office/drawing/2014/main" id="{4FFAF34A-86D0-BD40-9FB6-029CFAE279B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19336" y="5994285"/>
            <a:ext cx="1800200" cy="747083"/>
          </a:xfrm>
          <a:prstGeom prst="rect">
            <a:avLst/>
          </a:prstGeom>
        </p:spPr>
      </p:pic>
    </p:spTree>
    <p:extLst>
      <p:ext uri="{BB962C8B-B14F-4D97-AF65-F5344CB8AC3E}">
        <p14:creationId xmlns:p14="http://schemas.microsoft.com/office/powerpoint/2010/main" val="11814484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9299729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387568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31265870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90517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54EC7D-BCC4-409A-8AC5-8E179C72823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C938E44-5B97-470F-91A4-018475C3587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1B69FFD2-E40F-499E-9665-4289FB1E6F05}"/>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6F98BFFE-9829-494D-B9D1-47DE368F70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A32967-90F6-4CB0-89D3-076B230DB5E5}"/>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9058365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fr-FR"/>
              <a:t>Modifiez le style du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D37B201D-04E2-4B83-BF67-F92845BD4B4B}" type="datetimeFigureOut">
              <a:rPr lang="fr-FR" smtClean="0"/>
              <a:t>07/10/2021</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122062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D37B201D-04E2-4B83-BF67-F92845BD4B4B}" type="datetimeFigureOut">
              <a:rPr lang="fr-FR" smtClean="0"/>
              <a:t>07/10/2021</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3580376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B201D-04E2-4B83-BF67-F92845BD4B4B}" type="datetimeFigureOut">
              <a:rPr lang="fr-FR" smtClean="0"/>
              <a:t>07/10/2021</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31903780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463047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23601933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466358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8783614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2E22F1F-F374-A14B-9F7D-0884FAE2A84B}"/>
              </a:ext>
            </a:extLst>
          </p:cNvPr>
          <p:cNvPicPr>
            <a:picLocks noChangeAspect="1"/>
          </p:cNvPicPr>
          <p:nvPr userDrawn="1"/>
        </p:nvPicPr>
        <p:blipFill rotWithShape="1">
          <a:blip r:embed="rId2" cstate="email">
            <a:alphaModFix amt="70000"/>
            <a:extLst>
              <a:ext uri="{28A0092B-C50C-407E-A947-70E740481C1C}">
                <a14:useLocalDpi xmlns:a14="http://schemas.microsoft.com/office/drawing/2010/main"/>
              </a:ext>
            </a:extLst>
          </a:blip>
          <a:srcRect l="9026" t="31235" r="79100"/>
          <a:stretch/>
        </p:blipFill>
        <p:spPr>
          <a:xfrm rot="16200000">
            <a:off x="1243980" y="4546151"/>
            <a:ext cx="1067872" cy="3555828"/>
          </a:xfrm>
          <a:prstGeom prst="rect">
            <a:avLst/>
          </a:prstGeom>
        </p:spPr>
      </p:pic>
      <p:sp>
        <p:nvSpPr>
          <p:cNvPr id="8" name="Title 1">
            <a:extLst>
              <a:ext uri="{FF2B5EF4-FFF2-40B4-BE49-F238E27FC236}">
                <a16:creationId xmlns:a16="http://schemas.microsoft.com/office/drawing/2014/main" id="{57B9A1C8-94B2-3C44-BE37-363ACB595C8F}"/>
              </a:ext>
            </a:extLst>
          </p:cNvPr>
          <p:cNvSpPr>
            <a:spLocks noGrp="1"/>
          </p:cNvSpPr>
          <p:nvPr>
            <p:ph type="title"/>
          </p:nvPr>
        </p:nvSpPr>
        <p:spPr>
          <a:xfrm>
            <a:off x="292810" y="332656"/>
            <a:ext cx="10984790" cy="538089"/>
          </a:xfrm>
        </p:spPr>
        <p:txBody>
          <a:bodyPr>
            <a:normAutofit/>
          </a:bodyPr>
          <a:lstStyle>
            <a:lvl1pPr algn="l">
              <a:defRPr sz="2500" b="1" i="0">
                <a:solidFill>
                  <a:srgbClr val="4D5056"/>
                </a:solidFill>
                <a:latin typeface="Century Gothic" panose="020B0502020202020204" pitchFamily="34" charset="0"/>
              </a:defRPr>
            </a:lvl1pPr>
          </a:lstStyle>
          <a:p>
            <a:r>
              <a:rPr lang="en-US" dirty="0"/>
              <a:t>Click to edit Master title style</a:t>
            </a:r>
          </a:p>
        </p:txBody>
      </p:sp>
    </p:spTree>
    <p:extLst>
      <p:ext uri="{BB962C8B-B14F-4D97-AF65-F5344CB8AC3E}">
        <p14:creationId xmlns:p14="http://schemas.microsoft.com/office/powerpoint/2010/main" val="39720094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et modifiez le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7000771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801909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4C4D35-523F-4AF8-AEC9-E5156E0D01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53D0C1-1B1A-46BD-ACDD-E18048ADF727}"/>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007D93-BEB5-4219-8657-660F3072F40D}"/>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9029D74-7A18-490E-A069-782010D7C503}"/>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a:extLst>
              <a:ext uri="{FF2B5EF4-FFF2-40B4-BE49-F238E27FC236}">
                <a16:creationId xmlns:a16="http://schemas.microsoft.com/office/drawing/2014/main" id="{32190ED6-6857-4C27-8206-0F32CF14D4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FF4007-42C7-4CA0-B15E-B5B2DBE1B475}"/>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8420836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et modifiez le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070440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9908972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et modifiez le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D37B201D-04E2-4B83-BF67-F92845BD4B4B}" type="datetimeFigureOut">
              <a:rPr lang="fr-FR" smtClean="0"/>
              <a:t>07/10/2021</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92007287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e la date 2"/>
          <p:cNvSpPr>
            <a:spLocks noGrp="1"/>
          </p:cNvSpPr>
          <p:nvPr>
            <p:ph type="dt" sz="half" idx="10"/>
          </p:nvPr>
        </p:nvSpPr>
        <p:spPr/>
        <p:txBody>
          <a:bodyPr/>
          <a:lstStyle/>
          <a:p>
            <a:fld id="{D37B201D-04E2-4B83-BF67-F92845BD4B4B}" type="datetimeFigureOut">
              <a:rPr lang="fr-FR" smtClean="0"/>
              <a:t>07/10/2021</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7835146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D37B201D-04E2-4B83-BF67-F92845BD4B4B}" type="datetimeFigureOut">
              <a:rPr lang="fr-FR" smtClean="0"/>
              <a:t>07/10/2021</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367096368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et modifiez le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0111897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et modifiez le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4"/>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6728201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et modifiez le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518237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et modifiez le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07047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82E22F1F-F374-A14B-9F7D-0884FAE2A84B}"/>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l="9026" t="31235" r="79100"/>
          <a:stretch/>
        </p:blipFill>
        <p:spPr>
          <a:xfrm rot="16200000">
            <a:off x="1243980" y="4546151"/>
            <a:ext cx="1067872" cy="3555828"/>
          </a:xfrm>
          <a:prstGeom prst="rect">
            <a:avLst/>
          </a:prstGeom>
        </p:spPr>
      </p:pic>
      <p:sp>
        <p:nvSpPr>
          <p:cNvPr id="8" name="Title 1">
            <a:extLst>
              <a:ext uri="{FF2B5EF4-FFF2-40B4-BE49-F238E27FC236}">
                <a16:creationId xmlns:a16="http://schemas.microsoft.com/office/drawing/2014/main" id="{57B9A1C8-94B2-3C44-BE37-363ACB595C8F}"/>
              </a:ext>
            </a:extLst>
          </p:cNvPr>
          <p:cNvSpPr>
            <a:spLocks noGrp="1"/>
          </p:cNvSpPr>
          <p:nvPr>
            <p:ph type="title"/>
          </p:nvPr>
        </p:nvSpPr>
        <p:spPr>
          <a:xfrm>
            <a:off x="292810" y="332656"/>
            <a:ext cx="10984790" cy="538089"/>
          </a:xfrm>
        </p:spPr>
        <p:txBody>
          <a:bodyPr>
            <a:normAutofit/>
          </a:bodyPr>
          <a:lstStyle>
            <a:lvl1pPr algn="l">
              <a:defRPr sz="2500" b="1" i="0">
                <a:solidFill>
                  <a:srgbClr val="4D5056"/>
                </a:solidFill>
                <a:latin typeface="Century Gothic" panose="020B0502020202020204" pitchFamily="34" charset="0"/>
              </a:defRPr>
            </a:lvl1pPr>
          </a:lstStyle>
          <a:p>
            <a:r>
              <a:rPr lang="en-US" dirty="0"/>
              <a:t>Click to edit Master title style</a:t>
            </a:r>
          </a:p>
        </p:txBody>
      </p:sp>
      <p:pic>
        <p:nvPicPr>
          <p:cNvPr id="9" name="Image 8">
            <a:extLst>
              <a:ext uri="{FF2B5EF4-FFF2-40B4-BE49-F238E27FC236}">
                <a16:creationId xmlns:a16="http://schemas.microsoft.com/office/drawing/2014/main" id="{4FFAF34A-86D0-BD40-9FB6-029CFAE279B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9336" y="5994285"/>
            <a:ext cx="1800200" cy="747083"/>
          </a:xfrm>
          <a:prstGeom prst="rect">
            <a:avLst/>
          </a:prstGeom>
        </p:spPr>
      </p:pic>
    </p:spTree>
    <p:extLst>
      <p:ext uri="{BB962C8B-B14F-4D97-AF65-F5344CB8AC3E}">
        <p14:creationId xmlns:p14="http://schemas.microsoft.com/office/powerpoint/2010/main" val="10302934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20101-0E32-4845-879E-0B9083AC72D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DA0BB11-0DF9-426D-B004-6475929FE8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EAA5FD31-FC0B-4F17-BD96-DAAB202D99CB}"/>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C0E2A21-CA2D-4C23-8004-9A1353F52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3EA9252-57FE-48B8-9D8E-2FA273383DA6}"/>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F0969F7-8D67-4484-AB78-08811BD7304C}"/>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8" name="Espace réservé du pied de page 7">
            <a:extLst>
              <a:ext uri="{FF2B5EF4-FFF2-40B4-BE49-F238E27FC236}">
                <a16:creationId xmlns:a16="http://schemas.microsoft.com/office/drawing/2014/main" id="{B1CC032A-9C1B-4AE3-962E-D4E1F062A9D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767A191-176A-4269-8F0D-3D6CF4D3E9A2}"/>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4244095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5A20EE-57C5-4C86-8822-79171301493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AB9F0F4-854E-4B34-89D1-40A520F5F295}"/>
              </a:ext>
            </a:extLst>
          </p:cNvPr>
          <p:cNvSpPr>
            <a:spLocks noGrp="1"/>
          </p:cNvSpPr>
          <p:nvPr>
            <p:ph type="subTitle" idx="1"/>
          </p:nvPr>
        </p:nvSpPr>
        <p:spPr>
          <a:xfrm>
            <a:off x="1524000" y="3602038"/>
            <a:ext cx="9144000" cy="1655762"/>
          </a:xfrm>
        </p:spPr>
        <p:txBody>
          <a:bodyPr/>
          <a:lstStyle>
            <a:lvl1pPr marL="0" indent="0" algn="ctr">
              <a:buNone/>
              <a:defRPr sz="2400"/>
            </a:lvl1pPr>
            <a:lvl2pPr marL="456980" indent="0" algn="ctr">
              <a:buNone/>
              <a:defRPr sz="2000"/>
            </a:lvl2pPr>
            <a:lvl3pPr marL="913962" indent="0" algn="ctr">
              <a:buNone/>
              <a:defRPr sz="1800"/>
            </a:lvl3pPr>
            <a:lvl4pPr marL="1370942" indent="0" algn="ctr">
              <a:buNone/>
              <a:defRPr sz="1600"/>
            </a:lvl4pPr>
            <a:lvl5pPr marL="1827924" indent="0" algn="ctr">
              <a:buNone/>
              <a:defRPr sz="1600"/>
            </a:lvl5pPr>
            <a:lvl6pPr marL="2284905" indent="0" algn="ctr">
              <a:buNone/>
              <a:defRPr sz="1600"/>
            </a:lvl6pPr>
            <a:lvl7pPr marL="2741886" indent="0" algn="ctr">
              <a:buNone/>
              <a:defRPr sz="1600"/>
            </a:lvl7pPr>
            <a:lvl8pPr marL="3198867" indent="0" algn="ctr">
              <a:buNone/>
              <a:defRPr sz="1600"/>
            </a:lvl8pPr>
            <a:lvl9pPr marL="3655848"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4A893E80-A491-4562-8140-16264F403194}"/>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36DAAE22-EB95-47D5-8AAF-88619C2B440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4965492-FBB2-42B8-B92F-5974BF576045}"/>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38667500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BE05BD-78D4-4E90-9E52-D288B63486AC}"/>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68879C6-1E2E-4A59-8B9B-25E116F240FA}"/>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16D54D8-0A60-42AF-9916-536F1AC57191}"/>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01583388-8A6D-491E-BC3B-494006012A6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BF69798-1433-4E88-9EE7-16AC52ECE141}"/>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78714125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54EC7D-BCC4-409A-8AC5-8E179C72823D}"/>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0C938E44-5B97-470F-91A4-018475C35872}"/>
              </a:ext>
            </a:extLst>
          </p:cNvPr>
          <p:cNvSpPr>
            <a:spLocks noGrp="1"/>
          </p:cNvSpPr>
          <p:nvPr>
            <p:ph type="body" idx="1"/>
          </p:nvPr>
        </p:nvSpPr>
        <p:spPr>
          <a:xfrm>
            <a:off x="831850" y="4589467"/>
            <a:ext cx="10515600" cy="1500187"/>
          </a:xfrm>
        </p:spPr>
        <p:txBody>
          <a:bodyPr/>
          <a:lstStyle>
            <a:lvl1pPr marL="0" indent="0">
              <a:buNone/>
              <a:defRPr sz="2400">
                <a:solidFill>
                  <a:schemeClr val="tx1">
                    <a:tint val="75000"/>
                  </a:schemeClr>
                </a:solidFill>
              </a:defRPr>
            </a:lvl1pPr>
            <a:lvl2pPr marL="456980" indent="0">
              <a:buNone/>
              <a:defRPr sz="2000">
                <a:solidFill>
                  <a:schemeClr val="tx1">
                    <a:tint val="75000"/>
                  </a:schemeClr>
                </a:solidFill>
              </a:defRPr>
            </a:lvl2pPr>
            <a:lvl3pPr marL="913962" indent="0">
              <a:buNone/>
              <a:defRPr sz="1800">
                <a:solidFill>
                  <a:schemeClr val="tx1">
                    <a:tint val="75000"/>
                  </a:schemeClr>
                </a:solidFill>
              </a:defRPr>
            </a:lvl3pPr>
            <a:lvl4pPr marL="1370942" indent="0">
              <a:buNone/>
              <a:defRPr sz="1600">
                <a:solidFill>
                  <a:schemeClr val="tx1">
                    <a:tint val="75000"/>
                  </a:schemeClr>
                </a:solidFill>
              </a:defRPr>
            </a:lvl4pPr>
            <a:lvl5pPr marL="1827924" indent="0">
              <a:buNone/>
              <a:defRPr sz="1600">
                <a:solidFill>
                  <a:schemeClr val="tx1">
                    <a:tint val="75000"/>
                  </a:schemeClr>
                </a:solidFill>
              </a:defRPr>
            </a:lvl5pPr>
            <a:lvl6pPr marL="2284905" indent="0">
              <a:buNone/>
              <a:defRPr sz="1600">
                <a:solidFill>
                  <a:schemeClr val="tx1">
                    <a:tint val="75000"/>
                  </a:schemeClr>
                </a:solidFill>
              </a:defRPr>
            </a:lvl6pPr>
            <a:lvl7pPr marL="2741886" indent="0">
              <a:buNone/>
              <a:defRPr sz="1600">
                <a:solidFill>
                  <a:schemeClr val="tx1">
                    <a:tint val="75000"/>
                  </a:schemeClr>
                </a:solidFill>
              </a:defRPr>
            </a:lvl7pPr>
            <a:lvl8pPr marL="3198867" indent="0">
              <a:buNone/>
              <a:defRPr sz="1600">
                <a:solidFill>
                  <a:schemeClr val="tx1">
                    <a:tint val="75000"/>
                  </a:schemeClr>
                </a:solidFill>
              </a:defRPr>
            </a:lvl8pPr>
            <a:lvl9pPr marL="3655848"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1B69FFD2-E40F-499E-9665-4289FB1E6F05}"/>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6F98BFFE-9829-494D-B9D1-47DE368F70A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8A32967-90F6-4CB0-89D3-076B230DB5E5}"/>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40334987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4C4D35-523F-4AF8-AEC9-E5156E0D01B4}"/>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953D0C1-1B1A-46BD-ACDD-E18048ADF727}"/>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43007D93-BEB5-4219-8657-660F3072F40D}"/>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9029D74-7A18-490E-A069-782010D7C503}"/>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a:extLst>
              <a:ext uri="{FF2B5EF4-FFF2-40B4-BE49-F238E27FC236}">
                <a16:creationId xmlns:a16="http://schemas.microsoft.com/office/drawing/2014/main" id="{32190ED6-6857-4C27-8206-0F32CF14D43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2FF4007-42C7-4CA0-B15E-B5B2DBE1B475}"/>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9228543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FA20101-0E32-4845-879E-0B9083AC72D7}"/>
              </a:ext>
            </a:extLst>
          </p:cNvPr>
          <p:cNvSpPr>
            <a:spLocks noGrp="1"/>
          </p:cNvSpPr>
          <p:nvPr>
            <p:ph type="title"/>
          </p:nvPr>
        </p:nvSpPr>
        <p:spPr>
          <a:xfrm>
            <a:off x="839788" y="365129"/>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EDA0BB11-0DF9-426D-B004-6475929FE804}"/>
              </a:ext>
            </a:extLst>
          </p:cNvPr>
          <p:cNvSpPr>
            <a:spLocks noGrp="1"/>
          </p:cNvSpPr>
          <p:nvPr>
            <p:ph type="body" idx="1"/>
          </p:nvPr>
        </p:nvSpPr>
        <p:spPr>
          <a:xfrm>
            <a:off x="839792" y="1681163"/>
            <a:ext cx="5157787" cy="823912"/>
          </a:xfrm>
        </p:spPr>
        <p:txBody>
          <a:bodyPr anchor="b"/>
          <a:lstStyle>
            <a:lvl1pPr marL="0" indent="0">
              <a:buNone/>
              <a:defRPr sz="2400" b="1"/>
            </a:lvl1pPr>
            <a:lvl2pPr marL="456980" indent="0">
              <a:buNone/>
              <a:defRPr sz="2000" b="1"/>
            </a:lvl2pPr>
            <a:lvl3pPr marL="913962" indent="0">
              <a:buNone/>
              <a:defRPr sz="1800" b="1"/>
            </a:lvl3pPr>
            <a:lvl4pPr marL="1370942" indent="0">
              <a:buNone/>
              <a:defRPr sz="1600" b="1"/>
            </a:lvl4pPr>
            <a:lvl5pPr marL="1827924" indent="0">
              <a:buNone/>
              <a:defRPr sz="1600" b="1"/>
            </a:lvl5pPr>
            <a:lvl6pPr marL="2284905" indent="0">
              <a:buNone/>
              <a:defRPr sz="1600" b="1"/>
            </a:lvl6pPr>
            <a:lvl7pPr marL="2741886" indent="0">
              <a:buNone/>
              <a:defRPr sz="1600" b="1"/>
            </a:lvl7pPr>
            <a:lvl8pPr marL="3198867" indent="0">
              <a:buNone/>
              <a:defRPr sz="1600" b="1"/>
            </a:lvl8pPr>
            <a:lvl9pPr marL="3655848"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EAA5FD31-FC0B-4F17-BD96-DAAB202D99CB}"/>
              </a:ext>
            </a:extLst>
          </p:cNvPr>
          <p:cNvSpPr>
            <a:spLocks noGrp="1"/>
          </p:cNvSpPr>
          <p:nvPr>
            <p:ph sz="half" idx="2"/>
          </p:nvPr>
        </p:nvSpPr>
        <p:spPr>
          <a:xfrm>
            <a:off x="839792"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C0E2A21-CA2D-4C23-8004-9A1353F5253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6980" indent="0">
              <a:buNone/>
              <a:defRPr sz="2000" b="1"/>
            </a:lvl2pPr>
            <a:lvl3pPr marL="913962" indent="0">
              <a:buNone/>
              <a:defRPr sz="1800" b="1"/>
            </a:lvl3pPr>
            <a:lvl4pPr marL="1370942" indent="0">
              <a:buNone/>
              <a:defRPr sz="1600" b="1"/>
            </a:lvl4pPr>
            <a:lvl5pPr marL="1827924" indent="0">
              <a:buNone/>
              <a:defRPr sz="1600" b="1"/>
            </a:lvl5pPr>
            <a:lvl6pPr marL="2284905" indent="0">
              <a:buNone/>
              <a:defRPr sz="1600" b="1"/>
            </a:lvl6pPr>
            <a:lvl7pPr marL="2741886" indent="0">
              <a:buNone/>
              <a:defRPr sz="1600" b="1"/>
            </a:lvl7pPr>
            <a:lvl8pPr marL="3198867" indent="0">
              <a:buNone/>
              <a:defRPr sz="1600" b="1"/>
            </a:lvl8pPr>
            <a:lvl9pPr marL="3655848"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F3EA9252-57FE-48B8-9D8E-2FA273383DA6}"/>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1F0969F7-8D67-4484-AB78-08811BD7304C}"/>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8" name="Espace réservé du pied de page 7">
            <a:extLst>
              <a:ext uri="{FF2B5EF4-FFF2-40B4-BE49-F238E27FC236}">
                <a16:creationId xmlns:a16="http://schemas.microsoft.com/office/drawing/2014/main" id="{B1CC032A-9C1B-4AE3-962E-D4E1F062A9DD}"/>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C767A191-176A-4269-8F0D-3D6CF4D3E9A2}"/>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7545851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2E408E-BBFC-4A31-A9C7-D131F56E514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9E1BBC5-3C8A-47C4-A6A0-682CE1B1EAD7}"/>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4" name="Espace réservé du pied de page 3">
            <a:extLst>
              <a:ext uri="{FF2B5EF4-FFF2-40B4-BE49-F238E27FC236}">
                <a16:creationId xmlns:a16="http://schemas.microsoft.com/office/drawing/2014/main" id="{1B7049A7-BA56-4BC5-AFCE-7C4D82ACB68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2D37195-A11A-4053-BCD2-68EFECDC6891}"/>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34350138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20743CC-88D4-4D01-87DB-4B44647D3F08}"/>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3" name="Espace réservé du pied de page 2">
            <a:extLst>
              <a:ext uri="{FF2B5EF4-FFF2-40B4-BE49-F238E27FC236}">
                <a16:creationId xmlns:a16="http://schemas.microsoft.com/office/drawing/2014/main" id="{5B407415-5477-45A9-B203-C155390698A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A247CDD-2158-4D38-834F-E4542AB042F2}"/>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36870564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7A3AAE-8E6C-43D4-8D23-CEB8B04F27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33C476D-E8B4-4E2D-9607-C911A1E152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ED5E103-82E7-456D-8A6F-F686F0F724BB}"/>
              </a:ext>
            </a:extLst>
          </p:cNvPr>
          <p:cNvSpPr>
            <a:spLocks noGrp="1"/>
          </p:cNvSpPr>
          <p:nvPr>
            <p:ph type="body" sz="half" idx="2"/>
          </p:nvPr>
        </p:nvSpPr>
        <p:spPr>
          <a:xfrm>
            <a:off x="839788" y="2057400"/>
            <a:ext cx="3932237" cy="3811588"/>
          </a:xfrm>
        </p:spPr>
        <p:txBody>
          <a:bodyPr/>
          <a:lstStyle>
            <a:lvl1pPr marL="0" indent="0">
              <a:buNone/>
              <a:defRPr sz="1600"/>
            </a:lvl1pPr>
            <a:lvl2pPr marL="456980" indent="0">
              <a:buNone/>
              <a:defRPr sz="1400"/>
            </a:lvl2pPr>
            <a:lvl3pPr marL="913962" indent="0">
              <a:buNone/>
              <a:defRPr sz="1200"/>
            </a:lvl3pPr>
            <a:lvl4pPr marL="1370942" indent="0">
              <a:buNone/>
              <a:defRPr sz="1000"/>
            </a:lvl4pPr>
            <a:lvl5pPr marL="1827924" indent="0">
              <a:buNone/>
              <a:defRPr sz="1000"/>
            </a:lvl5pPr>
            <a:lvl6pPr marL="2284905" indent="0">
              <a:buNone/>
              <a:defRPr sz="1000"/>
            </a:lvl6pPr>
            <a:lvl7pPr marL="2741886" indent="0">
              <a:buNone/>
              <a:defRPr sz="1000"/>
            </a:lvl7pPr>
            <a:lvl8pPr marL="3198867" indent="0">
              <a:buNone/>
              <a:defRPr sz="1000"/>
            </a:lvl8pPr>
            <a:lvl9pPr marL="3655848"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5CA3FB9-FA0F-4CD2-93EA-8F002948D958}"/>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a:extLst>
              <a:ext uri="{FF2B5EF4-FFF2-40B4-BE49-F238E27FC236}">
                <a16:creationId xmlns:a16="http://schemas.microsoft.com/office/drawing/2014/main" id="{0AF9B398-24BC-437A-BD3B-611CFDBB9D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944EF8-EBF7-4A55-B76D-16B2E192189B}"/>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3498930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CCC95F-CE9C-4ACF-8BD6-DC53D8FC03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6A11F4C-1E44-48A4-AE04-11565F76BF75}"/>
              </a:ext>
            </a:extLst>
          </p:cNvPr>
          <p:cNvSpPr>
            <a:spLocks noGrp="1"/>
          </p:cNvSpPr>
          <p:nvPr>
            <p:ph type="pic" idx="1"/>
          </p:nvPr>
        </p:nvSpPr>
        <p:spPr>
          <a:xfrm>
            <a:off x="5183188" y="987425"/>
            <a:ext cx="6172200" cy="4873625"/>
          </a:xfrm>
        </p:spPr>
        <p:txBody>
          <a:bodyPr/>
          <a:lstStyle>
            <a:lvl1pPr marL="0" indent="0">
              <a:buNone/>
              <a:defRPr sz="3200"/>
            </a:lvl1pPr>
            <a:lvl2pPr marL="456980" indent="0">
              <a:buNone/>
              <a:defRPr sz="2800"/>
            </a:lvl2pPr>
            <a:lvl3pPr marL="913962" indent="0">
              <a:buNone/>
              <a:defRPr sz="2400"/>
            </a:lvl3pPr>
            <a:lvl4pPr marL="1370942" indent="0">
              <a:buNone/>
              <a:defRPr sz="2000"/>
            </a:lvl4pPr>
            <a:lvl5pPr marL="1827924" indent="0">
              <a:buNone/>
              <a:defRPr sz="2000"/>
            </a:lvl5pPr>
            <a:lvl6pPr marL="2284905" indent="0">
              <a:buNone/>
              <a:defRPr sz="2000"/>
            </a:lvl6pPr>
            <a:lvl7pPr marL="2741886" indent="0">
              <a:buNone/>
              <a:defRPr sz="2000"/>
            </a:lvl7pPr>
            <a:lvl8pPr marL="3198867" indent="0">
              <a:buNone/>
              <a:defRPr sz="2000"/>
            </a:lvl8pPr>
            <a:lvl9pPr marL="3655848" indent="0">
              <a:buNone/>
              <a:defRPr sz="2000"/>
            </a:lvl9pPr>
          </a:lstStyle>
          <a:p>
            <a:endParaRPr lang="fr-FR"/>
          </a:p>
        </p:txBody>
      </p:sp>
      <p:sp>
        <p:nvSpPr>
          <p:cNvPr id="4" name="Espace réservé du texte 3">
            <a:extLst>
              <a:ext uri="{FF2B5EF4-FFF2-40B4-BE49-F238E27FC236}">
                <a16:creationId xmlns:a16="http://schemas.microsoft.com/office/drawing/2014/main" id="{DFA46576-3303-4FC2-B8C5-DB38CF525181}"/>
              </a:ext>
            </a:extLst>
          </p:cNvPr>
          <p:cNvSpPr>
            <a:spLocks noGrp="1"/>
          </p:cNvSpPr>
          <p:nvPr>
            <p:ph type="body" sz="half" idx="2"/>
          </p:nvPr>
        </p:nvSpPr>
        <p:spPr>
          <a:xfrm>
            <a:off x="839788" y="2057400"/>
            <a:ext cx="3932237" cy="3811588"/>
          </a:xfrm>
        </p:spPr>
        <p:txBody>
          <a:bodyPr/>
          <a:lstStyle>
            <a:lvl1pPr marL="0" indent="0">
              <a:buNone/>
              <a:defRPr sz="1600"/>
            </a:lvl1pPr>
            <a:lvl2pPr marL="456980" indent="0">
              <a:buNone/>
              <a:defRPr sz="1400"/>
            </a:lvl2pPr>
            <a:lvl3pPr marL="913962" indent="0">
              <a:buNone/>
              <a:defRPr sz="1200"/>
            </a:lvl3pPr>
            <a:lvl4pPr marL="1370942" indent="0">
              <a:buNone/>
              <a:defRPr sz="1000"/>
            </a:lvl4pPr>
            <a:lvl5pPr marL="1827924" indent="0">
              <a:buNone/>
              <a:defRPr sz="1000"/>
            </a:lvl5pPr>
            <a:lvl6pPr marL="2284905" indent="0">
              <a:buNone/>
              <a:defRPr sz="1000"/>
            </a:lvl6pPr>
            <a:lvl7pPr marL="2741886" indent="0">
              <a:buNone/>
              <a:defRPr sz="1000"/>
            </a:lvl7pPr>
            <a:lvl8pPr marL="3198867" indent="0">
              <a:buNone/>
              <a:defRPr sz="1000"/>
            </a:lvl8pPr>
            <a:lvl9pPr marL="3655848"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A7A391A-126B-45BC-8714-4A0B9E503250}"/>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a:extLst>
              <a:ext uri="{FF2B5EF4-FFF2-40B4-BE49-F238E27FC236}">
                <a16:creationId xmlns:a16="http://schemas.microsoft.com/office/drawing/2014/main" id="{6E036693-701F-4F68-97DC-DD56877C41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0F77A4-BAC5-4B77-8CCE-5BB24C0DA908}"/>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448836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95A19C-F6E8-43B7-AA46-1BC4D8945E35}"/>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0C9DD8FE-5632-4F19-A945-5F1AE9BBD0D3}"/>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06912FA-6B6C-4F2F-BB07-352255355985}"/>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0F0C5F41-E35C-485E-8211-E08BF6B0368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F5D6FCA-E338-4E43-8D63-2560EBA56D0E}"/>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2066142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2E408E-BBFC-4A31-A9C7-D131F56E514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D9E1BBC5-3C8A-47C4-A6A0-682CE1B1EAD7}"/>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4" name="Espace réservé du pied de page 3">
            <a:extLst>
              <a:ext uri="{FF2B5EF4-FFF2-40B4-BE49-F238E27FC236}">
                <a16:creationId xmlns:a16="http://schemas.microsoft.com/office/drawing/2014/main" id="{1B7049A7-BA56-4BC5-AFCE-7C4D82ACB68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2D37195-A11A-4053-BCD2-68EFECDC6891}"/>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6659782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308823A-DC71-4120-87FF-0054B9E94B58}"/>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B053ACC-4A11-4DB6-A52B-1B65EB7966EE}"/>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63DC2DAF-488B-480D-B131-488522911C94}"/>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CE4A769D-E4F9-4BB7-9682-671831416E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67F5699-97C9-4133-9261-E3B5FF7C043F}"/>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541438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10/7/2021</a:t>
            </a:fld>
            <a:endParaRPr lang="en-US"/>
          </a:p>
        </p:txBody>
      </p:sp>
      <p:sp>
        <p:nvSpPr>
          <p:cNvPr id="4" name="Holder 4"/>
          <p:cNvSpPr>
            <a:spLocks noGrp="1"/>
          </p:cNvSpPr>
          <p:nvPr>
            <p:ph type="sldNum" sz="quarter" idx="7"/>
          </p:nvPr>
        </p:nvSpPr>
        <p:spPr/>
        <p:txBody>
          <a:bodyPr lIns="0" tIns="0" rIns="0" bIns="0"/>
          <a:lstStyle>
            <a:lvl1pPr>
              <a:defRPr sz="577" b="0" i="0">
                <a:solidFill>
                  <a:srgbClr val="878787"/>
                </a:solidFill>
                <a:latin typeface="Omnes"/>
                <a:cs typeface="Omnes"/>
              </a:defRPr>
            </a:lvl1pPr>
          </a:lstStyle>
          <a:p>
            <a:pPr marL="8145">
              <a:spcBef>
                <a:spcPts val="106"/>
              </a:spcBef>
            </a:pPr>
            <a:r>
              <a:rPr lang="fr-FR" spc="-6"/>
              <a:t>Les </a:t>
            </a:r>
            <a:r>
              <a:rPr lang="fr-FR" spc="-3"/>
              <a:t>points </a:t>
            </a:r>
            <a:r>
              <a:rPr lang="fr-FR"/>
              <a:t>de vigilance clinique associés au polyhandicap –</a:t>
            </a:r>
            <a:r>
              <a:rPr lang="fr-FR" spc="-32"/>
              <a:t> </a:t>
            </a:r>
            <a:fld id="{81D60167-4931-47E6-BA6A-407CBD079E47}" type="slidenum">
              <a:rPr lang="fr-FR" b="1" smtClean="0">
                <a:solidFill>
                  <a:srgbClr val="1AB4C2"/>
                </a:solidFill>
              </a:rPr>
              <a:pPr marL="8145">
                <a:spcBef>
                  <a:spcPts val="106"/>
                </a:spcBef>
              </a:pPr>
              <a:t>‹N°›</a:t>
            </a:fld>
            <a:endParaRPr lang="fr-FR" b="1" dirty="0">
              <a:solidFill>
                <a:srgbClr val="1AB4C2"/>
              </a:solidFill>
            </a:endParaRPr>
          </a:p>
        </p:txBody>
      </p:sp>
    </p:spTree>
    <p:extLst>
      <p:ext uri="{BB962C8B-B14F-4D97-AF65-F5344CB8AC3E}">
        <p14:creationId xmlns:p14="http://schemas.microsoft.com/office/powerpoint/2010/main" val="3743865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20743CC-88D4-4D01-87DB-4B44647D3F08}"/>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3" name="Espace réservé du pied de page 2">
            <a:extLst>
              <a:ext uri="{FF2B5EF4-FFF2-40B4-BE49-F238E27FC236}">
                <a16:creationId xmlns:a16="http://schemas.microsoft.com/office/drawing/2014/main" id="{5B407415-5477-45A9-B203-C155390698A4}"/>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3A247CDD-2158-4D38-834F-E4542AB042F2}"/>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4277397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A7A3AAE-8E6C-43D4-8D23-CEB8B04F27A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33C476D-E8B4-4E2D-9607-C911A1E152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3ED5E103-82E7-456D-8A6F-F686F0F724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95CA3FB9-FA0F-4CD2-93EA-8F002948D958}"/>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a:extLst>
              <a:ext uri="{FF2B5EF4-FFF2-40B4-BE49-F238E27FC236}">
                <a16:creationId xmlns:a16="http://schemas.microsoft.com/office/drawing/2014/main" id="{0AF9B398-24BC-437A-BD3B-611CFDBB9D5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D944EF8-EBF7-4A55-B76D-16B2E192189B}"/>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3783322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CCC95F-CE9C-4ACF-8BD6-DC53D8FC036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6A11F4C-1E44-48A4-AE04-11565F76BF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FA46576-3303-4FC2-B8C5-DB38CF5251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4A7A391A-126B-45BC-8714-4A0B9E503250}"/>
              </a:ext>
            </a:extLst>
          </p:cNvPr>
          <p:cNvSpPr>
            <a:spLocks noGrp="1"/>
          </p:cNvSpPr>
          <p:nvPr>
            <p:ph type="dt" sz="half" idx="10"/>
          </p:nvPr>
        </p:nvSpPr>
        <p:spPr/>
        <p:txBody>
          <a:bodyPr/>
          <a:lstStyle/>
          <a:p>
            <a:fld id="{D37B201D-04E2-4B83-BF67-F92845BD4B4B}" type="datetimeFigureOut">
              <a:rPr lang="fr-FR" smtClean="0"/>
              <a:t>07/10/2021</a:t>
            </a:fld>
            <a:endParaRPr lang="fr-FR"/>
          </a:p>
        </p:txBody>
      </p:sp>
      <p:sp>
        <p:nvSpPr>
          <p:cNvPr id="6" name="Espace réservé du pied de page 5">
            <a:extLst>
              <a:ext uri="{FF2B5EF4-FFF2-40B4-BE49-F238E27FC236}">
                <a16:creationId xmlns:a16="http://schemas.microsoft.com/office/drawing/2014/main" id="{6E036693-701F-4F68-97DC-DD56877C41D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F0F77A4-BAC5-4B77-8CCE-5BB24C0DA908}"/>
              </a:ext>
            </a:extLst>
          </p:cNvPr>
          <p:cNvSpPr>
            <a:spLocks noGrp="1"/>
          </p:cNvSpPr>
          <p:nvPr>
            <p:ph type="sldNum" sz="quarter" idx="12"/>
          </p:nvPr>
        </p:nvSpPr>
        <p:spPr/>
        <p:txBody>
          <a:bodyPr/>
          <a:lstStyle/>
          <a:p>
            <a:fld id="{0F7306B6-8240-4BF2-858E-D4A7DD9D727C}" type="slidenum">
              <a:rPr lang="fr-FR" smtClean="0"/>
              <a:t>‹N°›</a:t>
            </a:fld>
            <a:endParaRPr lang="fr-FR"/>
          </a:p>
        </p:txBody>
      </p:sp>
    </p:spTree>
    <p:extLst>
      <p:ext uri="{BB962C8B-B14F-4D97-AF65-F5344CB8AC3E}">
        <p14:creationId xmlns:p14="http://schemas.microsoft.com/office/powerpoint/2010/main" val="1709603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5.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CD375D2-D023-4853-812B-0F47FE6EC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BF5AE29-D0AB-4986-9E13-29EEFD7D0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BF99B6-6867-4EBC-B0F3-316E21267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16E30E0C-6E13-4ED7-803B-BA6101E3B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DEC0096-7561-4B4E-A0AB-5057F981DD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306B6-8240-4BF2-858E-D4A7DD9D727C}" type="slidenum">
              <a:rPr lang="fr-FR" smtClean="0"/>
              <a:t>‹N°›</a:t>
            </a:fld>
            <a:endParaRPr lang="fr-FR"/>
          </a:p>
        </p:txBody>
      </p:sp>
    </p:spTree>
    <p:extLst>
      <p:ext uri="{BB962C8B-B14F-4D97-AF65-F5344CB8AC3E}">
        <p14:creationId xmlns:p14="http://schemas.microsoft.com/office/powerpoint/2010/main" val="34488149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CD375D2-D023-4853-812B-0F47FE6ECA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BF5AE29-D0AB-4986-9E13-29EEFD7D09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BF99B6-6867-4EBC-B0F3-316E21267E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16E30E0C-6E13-4ED7-803B-BA6101E3B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DEC0096-7561-4B4E-A0AB-5057F981DD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306B6-8240-4BF2-858E-D4A7DD9D727C}" type="slidenum">
              <a:rPr lang="fr-FR" smtClean="0"/>
              <a:t>‹N°›</a:t>
            </a:fld>
            <a:endParaRPr lang="fr-FR"/>
          </a:p>
        </p:txBody>
      </p:sp>
    </p:spTree>
    <p:extLst>
      <p:ext uri="{BB962C8B-B14F-4D97-AF65-F5344CB8AC3E}">
        <p14:creationId xmlns:p14="http://schemas.microsoft.com/office/powerpoint/2010/main" val="29613860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B201D-04E2-4B83-BF67-F92845BD4B4B}" type="datetimeFigureOut">
              <a:rPr lang="fr-FR" smtClean="0"/>
              <a:t>07/10/2021</a:t>
            </a:fld>
            <a:endParaRPr lang="fr-F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306B6-8240-4BF2-858E-D4A7DD9D727C}" type="slidenum">
              <a:rPr lang="fr-FR" smtClean="0"/>
              <a:t>‹N°›</a:t>
            </a:fld>
            <a:endParaRPr lang="fr-FR"/>
          </a:p>
        </p:txBody>
      </p:sp>
    </p:spTree>
    <p:extLst>
      <p:ext uri="{BB962C8B-B14F-4D97-AF65-F5344CB8AC3E}">
        <p14:creationId xmlns:p14="http://schemas.microsoft.com/office/powerpoint/2010/main" val="18219713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fr-FR"/>
              <a:t>Cliquez et modifiez le titre</a:t>
            </a:r>
          </a:p>
        </p:txBody>
      </p:sp>
      <p:sp>
        <p:nvSpPr>
          <p:cNvPr id="3" name="Espace réservé du texte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B201D-04E2-4B83-BF67-F92845BD4B4B}" type="datetimeFigureOut">
              <a:rPr lang="fr-FR" smtClean="0"/>
              <a:t>07/10/2021</a:t>
            </a:fld>
            <a:endParaRPr lang="fr-F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7306B6-8240-4BF2-858E-D4A7DD9D727C}" type="slidenum">
              <a:rPr lang="fr-FR" smtClean="0"/>
              <a:t>‹N°›</a:t>
            </a:fld>
            <a:endParaRPr lang="fr-FR"/>
          </a:p>
        </p:txBody>
      </p:sp>
    </p:spTree>
    <p:extLst>
      <p:ext uri="{BB962C8B-B14F-4D97-AF65-F5344CB8AC3E}">
        <p14:creationId xmlns:p14="http://schemas.microsoft.com/office/powerpoint/2010/main" val="153156898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CD375D2-D023-4853-812B-0F47FE6ECAF2}"/>
              </a:ext>
            </a:extLst>
          </p:cNvPr>
          <p:cNvSpPr>
            <a:spLocks noGrp="1"/>
          </p:cNvSpPr>
          <p:nvPr>
            <p:ph type="title"/>
          </p:nvPr>
        </p:nvSpPr>
        <p:spPr>
          <a:xfrm>
            <a:off x="838200" y="365129"/>
            <a:ext cx="10515600" cy="1325563"/>
          </a:xfrm>
          <a:prstGeom prst="rect">
            <a:avLst/>
          </a:prstGeom>
        </p:spPr>
        <p:txBody>
          <a:bodyPr vert="horz" lIns="91396" tIns="45699" rIns="91396" bIns="45699"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BF5AE29-D0AB-4986-9E13-29EEFD7D090B}"/>
              </a:ext>
            </a:extLst>
          </p:cNvPr>
          <p:cNvSpPr>
            <a:spLocks noGrp="1"/>
          </p:cNvSpPr>
          <p:nvPr>
            <p:ph type="body" idx="1"/>
          </p:nvPr>
        </p:nvSpPr>
        <p:spPr>
          <a:xfrm>
            <a:off x="838200" y="1825625"/>
            <a:ext cx="10515600" cy="4351338"/>
          </a:xfrm>
          <a:prstGeom prst="rect">
            <a:avLst/>
          </a:prstGeom>
        </p:spPr>
        <p:txBody>
          <a:bodyPr vert="horz" lIns="91396" tIns="45699" rIns="91396" bIns="45699"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4BF99B6-6867-4EBC-B0F3-316E21267EFE}"/>
              </a:ext>
            </a:extLst>
          </p:cNvPr>
          <p:cNvSpPr>
            <a:spLocks noGrp="1"/>
          </p:cNvSpPr>
          <p:nvPr>
            <p:ph type="dt" sz="half" idx="2"/>
          </p:nvPr>
        </p:nvSpPr>
        <p:spPr>
          <a:xfrm>
            <a:off x="838200" y="6356354"/>
            <a:ext cx="2743200" cy="365125"/>
          </a:xfrm>
          <a:prstGeom prst="rect">
            <a:avLst/>
          </a:prstGeom>
        </p:spPr>
        <p:txBody>
          <a:bodyPr vert="horz" lIns="91396" tIns="45699" rIns="91396" bIns="45699" rtlCol="0" anchor="ctr"/>
          <a:lstStyle>
            <a:lvl1pPr algn="l">
              <a:defRPr sz="1200">
                <a:solidFill>
                  <a:schemeClr val="tx1">
                    <a:tint val="75000"/>
                  </a:schemeClr>
                </a:solidFill>
              </a:defRPr>
            </a:lvl1pPr>
          </a:lstStyle>
          <a:p>
            <a:fld id="{D37B201D-04E2-4B83-BF67-F92845BD4B4B}" type="datetimeFigureOut">
              <a:rPr lang="fr-FR" smtClean="0"/>
              <a:t>07/10/2021</a:t>
            </a:fld>
            <a:endParaRPr lang="fr-FR"/>
          </a:p>
        </p:txBody>
      </p:sp>
      <p:sp>
        <p:nvSpPr>
          <p:cNvPr id="5" name="Espace réservé du pied de page 4">
            <a:extLst>
              <a:ext uri="{FF2B5EF4-FFF2-40B4-BE49-F238E27FC236}">
                <a16:creationId xmlns:a16="http://schemas.microsoft.com/office/drawing/2014/main" id="{16E30E0C-6E13-4ED7-803B-BA6101E3BD36}"/>
              </a:ext>
            </a:extLst>
          </p:cNvPr>
          <p:cNvSpPr>
            <a:spLocks noGrp="1"/>
          </p:cNvSpPr>
          <p:nvPr>
            <p:ph type="ftr" sz="quarter" idx="3"/>
          </p:nvPr>
        </p:nvSpPr>
        <p:spPr>
          <a:xfrm>
            <a:off x="4038600" y="6356354"/>
            <a:ext cx="4114800" cy="365125"/>
          </a:xfrm>
          <a:prstGeom prst="rect">
            <a:avLst/>
          </a:prstGeom>
        </p:spPr>
        <p:txBody>
          <a:bodyPr vert="horz" lIns="91396" tIns="45699" rIns="91396" bIns="45699"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DEC0096-7561-4B4E-A0AB-5057F981DDED}"/>
              </a:ext>
            </a:extLst>
          </p:cNvPr>
          <p:cNvSpPr>
            <a:spLocks noGrp="1"/>
          </p:cNvSpPr>
          <p:nvPr>
            <p:ph type="sldNum" sz="quarter" idx="4"/>
          </p:nvPr>
        </p:nvSpPr>
        <p:spPr>
          <a:xfrm>
            <a:off x="8610600" y="6356354"/>
            <a:ext cx="2743200" cy="365125"/>
          </a:xfrm>
          <a:prstGeom prst="rect">
            <a:avLst/>
          </a:prstGeom>
        </p:spPr>
        <p:txBody>
          <a:bodyPr vert="horz" lIns="91396" tIns="45699" rIns="91396" bIns="45699" rtlCol="0" anchor="ctr"/>
          <a:lstStyle>
            <a:lvl1pPr algn="r">
              <a:defRPr sz="1200">
                <a:solidFill>
                  <a:schemeClr val="tx1">
                    <a:tint val="75000"/>
                  </a:schemeClr>
                </a:solidFill>
              </a:defRPr>
            </a:lvl1pPr>
          </a:lstStyle>
          <a:p>
            <a:fld id="{0F7306B6-8240-4BF2-858E-D4A7DD9D727C}" type="slidenum">
              <a:rPr lang="fr-FR" smtClean="0"/>
              <a:t>‹N°›</a:t>
            </a:fld>
            <a:endParaRPr lang="fr-FR"/>
          </a:p>
        </p:txBody>
      </p:sp>
    </p:spTree>
    <p:extLst>
      <p:ext uri="{BB962C8B-B14F-4D97-AF65-F5344CB8AC3E}">
        <p14:creationId xmlns:p14="http://schemas.microsoft.com/office/powerpoint/2010/main" val="413190493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txStyles>
    <p:titleStyle>
      <a:lvl1pPr algn="l" defTabSz="913962"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491" indent="-228491" algn="l" defTabSz="91396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2" indent="-228491" algn="l" defTabSz="9139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52" indent="-228491" algn="l" defTabSz="9139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33"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14"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95"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376"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356"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338"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3962" rtl="0" eaLnBrk="1" latinLnBrk="0" hangingPunct="1">
        <a:defRPr sz="1800" kern="1200">
          <a:solidFill>
            <a:schemeClr val="tx1"/>
          </a:solidFill>
          <a:latin typeface="+mn-lt"/>
          <a:ea typeface="+mn-ea"/>
          <a:cs typeface="+mn-cs"/>
        </a:defRPr>
      </a:lvl1pPr>
      <a:lvl2pPr marL="456980" algn="l" defTabSz="913962" rtl="0" eaLnBrk="1" latinLnBrk="0" hangingPunct="1">
        <a:defRPr sz="1800" kern="1200">
          <a:solidFill>
            <a:schemeClr val="tx1"/>
          </a:solidFill>
          <a:latin typeface="+mn-lt"/>
          <a:ea typeface="+mn-ea"/>
          <a:cs typeface="+mn-cs"/>
        </a:defRPr>
      </a:lvl2pPr>
      <a:lvl3pPr marL="913962" algn="l" defTabSz="913962" rtl="0" eaLnBrk="1" latinLnBrk="0" hangingPunct="1">
        <a:defRPr sz="1800" kern="1200">
          <a:solidFill>
            <a:schemeClr val="tx1"/>
          </a:solidFill>
          <a:latin typeface="+mn-lt"/>
          <a:ea typeface="+mn-ea"/>
          <a:cs typeface="+mn-cs"/>
        </a:defRPr>
      </a:lvl3pPr>
      <a:lvl4pPr marL="1370942" algn="l" defTabSz="913962" rtl="0" eaLnBrk="1" latinLnBrk="0" hangingPunct="1">
        <a:defRPr sz="1800" kern="1200">
          <a:solidFill>
            <a:schemeClr val="tx1"/>
          </a:solidFill>
          <a:latin typeface="+mn-lt"/>
          <a:ea typeface="+mn-ea"/>
          <a:cs typeface="+mn-cs"/>
        </a:defRPr>
      </a:lvl4pPr>
      <a:lvl5pPr marL="1827924" algn="l" defTabSz="913962" rtl="0" eaLnBrk="1" latinLnBrk="0" hangingPunct="1">
        <a:defRPr sz="1800" kern="1200">
          <a:solidFill>
            <a:schemeClr val="tx1"/>
          </a:solidFill>
          <a:latin typeface="+mn-lt"/>
          <a:ea typeface="+mn-ea"/>
          <a:cs typeface="+mn-cs"/>
        </a:defRPr>
      </a:lvl5pPr>
      <a:lvl6pPr marL="2284905" algn="l" defTabSz="913962" rtl="0" eaLnBrk="1" latinLnBrk="0" hangingPunct="1">
        <a:defRPr sz="1800" kern="1200">
          <a:solidFill>
            <a:schemeClr val="tx1"/>
          </a:solidFill>
          <a:latin typeface="+mn-lt"/>
          <a:ea typeface="+mn-ea"/>
          <a:cs typeface="+mn-cs"/>
        </a:defRPr>
      </a:lvl6pPr>
      <a:lvl7pPr marL="2741886" algn="l" defTabSz="913962" rtl="0" eaLnBrk="1" latinLnBrk="0" hangingPunct="1">
        <a:defRPr sz="1800" kern="1200">
          <a:solidFill>
            <a:schemeClr val="tx1"/>
          </a:solidFill>
          <a:latin typeface="+mn-lt"/>
          <a:ea typeface="+mn-ea"/>
          <a:cs typeface="+mn-cs"/>
        </a:defRPr>
      </a:lvl7pPr>
      <a:lvl8pPr marL="3198867" algn="l" defTabSz="913962" rtl="0" eaLnBrk="1" latinLnBrk="0" hangingPunct="1">
        <a:defRPr sz="1800" kern="1200">
          <a:solidFill>
            <a:schemeClr val="tx1"/>
          </a:solidFill>
          <a:latin typeface="+mn-lt"/>
          <a:ea typeface="+mn-ea"/>
          <a:cs typeface="+mn-cs"/>
        </a:defRPr>
      </a:lvl8pPr>
      <a:lvl9pPr marL="3655848" algn="l" defTabSz="91396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8.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hyperlink" Target="https://santebd.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tiff"/><Relationship Id="rId4" Type="http://schemas.openxmlformats.org/officeDocument/2006/relationships/image" Target="../media/image45.tiff"/></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7.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hyperlink" Target="http://www.santebd.org/" TargetMode="External"/><Relationship Id="rId14"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santebd.or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hyperlink" Target="https://youtu.be/e705n9uYB8s" TargetMode="External"/><Relationship Id="rId4" Type="http://schemas.openxmlformats.org/officeDocument/2006/relationships/image" Target="../media/image63.png"/></Relationships>
</file>

<file path=ppt/slides/_rels/slide1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hyperlink" Target="https://santebd.org/wp-content/uploads/2020/04/passeport_sante_homme.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9.emf"/><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8.png"/><Relationship Id="rId5" Type="http://schemas.openxmlformats.org/officeDocument/2006/relationships/hyperlink" Target="http://www.handiconnect.fr/" TargetMode="Externa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79.png"/><Relationship Id="rId5" Type="http://schemas.openxmlformats.org/officeDocument/2006/relationships/image" Target="../media/image82.png"/><Relationship Id="rId10" Type="http://schemas.openxmlformats.org/officeDocument/2006/relationships/image" Target="../media/image87.svg"/><Relationship Id="rId4" Type="http://schemas.openxmlformats.org/officeDocument/2006/relationships/image" Target="../media/image81.png"/><Relationship Id="rId9" Type="http://schemas.openxmlformats.org/officeDocument/2006/relationships/image" Target="../media/image86.png"/></Relationships>
</file>

<file path=ppt/slides/_rels/slide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90.jpg"/><Relationship Id="rId4" Type="http://schemas.openxmlformats.org/officeDocument/2006/relationships/image" Target="../media/image89.png"/></Relationships>
</file>

<file path=ppt/slides/_rels/slide24.xml.rels><?xml version="1.0" encoding="UTF-8" standalone="yes"?>
<Relationships xmlns="http://schemas.openxmlformats.org/package/2006/relationships"><Relationship Id="rId3" Type="http://schemas.openxmlformats.org/officeDocument/2006/relationships/hyperlink" Target="http://www.handiconnect.fr/" TargetMode="External"/><Relationship Id="rId2" Type="http://schemas.openxmlformats.org/officeDocument/2006/relationships/notesSlide" Target="../notesSlides/notesSlide24.xml"/><Relationship Id="rId1" Type="http://schemas.openxmlformats.org/officeDocument/2006/relationships/slideLayout" Target="../slideLayouts/slideLayout51.xml"/><Relationship Id="rId4" Type="http://schemas.openxmlformats.org/officeDocument/2006/relationships/image" Target="../media/image91.png"/></Relationships>
</file>

<file path=ppt/slides/_rels/slide25.xml.rels><?xml version="1.0" encoding="UTF-8" standalone="yes"?>
<Relationships xmlns="http://schemas.openxmlformats.org/package/2006/relationships"><Relationship Id="rId3" Type="http://schemas.openxmlformats.org/officeDocument/2006/relationships/hyperlink" Target="http://www.handiconnect.fr/" TargetMode="External"/><Relationship Id="rId2" Type="http://schemas.openxmlformats.org/officeDocument/2006/relationships/notesSlide" Target="../notesSlides/notesSlide25.xml"/><Relationship Id="rId1" Type="http://schemas.openxmlformats.org/officeDocument/2006/relationships/slideLayout" Target="../slideLayouts/slideLayout51.xml"/><Relationship Id="rId4" Type="http://schemas.openxmlformats.org/officeDocument/2006/relationships/image" Target="../media/image92.png"/></Relationships>
</file>

<file path=ppt/slides/_rels/slide2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8.png"/><Relationship Id="rId4" Type="http://schemas.openxmlformats.org/officeDocument/2006/relationships/image" Target="../media/image93.png"/></Relationships>
</file>

<file path=ppt/slides/_rels/slide27.xml.rels><?xml version="1.0" encoding="UTF-8" standalone="yes"?>
<Relationships xmlns="http://schemas.openxmlformats.org/package/2006/relationships"><Relationship Id="rId8" Type="http://schemas.openxmlformats.org/officeDocument/2006/relationships/hyperlink" Target="mailto:laure.couty@coactis-sante.fr" TargetMode="External"/><Relationship Id="rId13" Type="http://schemas.openxmlformats.org/officeDocument/2006/relationships/image" Target="../media/image101.png"/><Relationship Id="rId3" Type="http://schemas.openxmlformats.org/officeDocument/2006/relationships/image" Target="../media/image94.png"/><Relationship Id="rId7" Type="http://schemas.openxmlformats.org/officeDocument/2006/relationships/hyperlink" Target="mailto:ac.dambre@coactis-sante.fr" TargetMode="External"/><Relationship Id="rId12" Type="http://schemas.openxmlformats.org/officeDocument/2006/relationships/image" Target="../media/image100.png"/><Relationship Id="rId2" Type="http://schemas.openxmlformats.org/officeDocument/2006/relationships/notesSlide" Target="../notesSlides/notesSlide27.xml"/><Relationship Id="rId1" Type="http://schemas.openxmlformats.org/officeDocument/2006/relationships/slideLayout" Target="../slideLayouts/slideLayout25.xml"/><Relationship Id="rId6" Type="http://schemas.openxmlformats.org/officeDocument/2006/relationships/hyperlink" Target="mailto:Benedicte.gendrault@coactis-sante.fr" TargetMode="External"/><Relationship Id="rId11" Type="http://schemas.openxmlformats.org/officeDocument/2006/relationships/image" Target="../media/image99.gif"/><Relationship Id="rId5" Type="http://schemas.openxmlformats.org/officeDocument/2006/relationships/image" Target="../media/image96.png"/><Relationship Id="rId10" Type="http://schemas.openxmlformats.org/officeDocument/2006/relationships/image" Target="../media/image98.png"/><Relationship Id="rId4" Type="http://schemas.openxmlformats.org/officeDocument/2006/relationships/image" Target="../media/image95.png"/><Relationship Id="rId9" Type="http://schemas.openxmlformats.org/officeDocument/2006/relationships/image" Target="../media/image97.png"/></Relationships>
</file>

<file path=ppt/slides/_rels/slide2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102.png"/></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29.xml"/><Relationship Id="rId1" Type="http://schemas.openxmlformats.org/officeDocument/2006/relationships/slideLayout" Target="../slideLayouts/slideLayout18.xml"/><Relationship Id="rId5" Type="http://schemas.openxmlformats.org/officeDocument/2006/relationships/image" Target="../media/image103.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105.png"/><Relationship Id="rId5" Type="http://schemas.openxmlformats.org/officeDocument/2006/relationships/image" Target="../media/image13.png"/><Relationship Id="rId4" Type="http://schemas.openxmlformats.org/officeDocument/2006/relationships/image" Target="../media/image9.emf"/></Relationships>
</file>

<file path=ppt/slides/_rels/slide31.xml.rels><?xml version="1.0" encoding="UTF-8" standalone="yes"?>
<Relationships xmlns="http://schemas.openxmlformats.org/package/2006/relationships"><Relationship Id="rId3" Type="http://schemas.openxmlformats.org/officeDocument/2006/relationships/hyperlink" Target="https://handiconnect.fr/" TargetMode="External"/><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106.png"/></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34.xml"/><Relationship Id="rId1" Type="http://schemas.openxmlformats.org/officeDocument/2006/relationships/slideLayout" Target="../slideLayouts/slideLayout19.xml"/><Relationship Id="rId5" Type="http://schemas.openxmlformats.org/officeDocument/2006/relationships/image" Target="../media/image108.png"/><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108.png"/><Relationship Id="rId4" Type="http://schemas.openxmlformats.org/officeDocument/2006/relationships/image" Target="../media/image113.png"/></Relationships>
</file>

<file path=ppt/slides/_rels/slide36.xml.rels><?xml version="1.0" encoding="UTF-8" standalone="yes"?>
<Relationships xmlns="http://schemas.openxmlformats.org/package/2006/relationships"><Relationship Id="rId3" Type="http://schemas.openxmlformats.org/officeDocument/2006/relationships/hyperlink" Target="https://handiconnect.fr/fiches-conseils/covid19-comment-realiser-le-test-virologique-naso-pharynge-chez-une-personne-adulte-en-situation-de-handicap" TargetMode="External"/><Relationship Id="rId2" Type="http://schemas.openxmlformats.org/officeDocument/2006/relationships/notesSlide" Target="../notesSlides/notesSlide36.xml"/><Relationship Id="rId1" Type="http://schemas.openxmlformats.org/officeDocument/2006/relationships/slideLayout" Target="../slideLayouts/slideLayout19.xml"/><Relationship Id="rId5" Type="http://schemas.openxmlformats.org/officeDocument/2006/relationships/image" Target="../media/image115.png"/><Relationship Id="rId4" Type="http://schemas.openxmlformats.org/officeDocument/2006/relationships/image" Target="../media/image114.png"/></Relationships>
</file>

<file path=ppt/slides/_rels/slide3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7.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38.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05.png"/><Relationship Id="rId4" Type="http://schemas.openxmlformats.org/officeDocument/2006/relationships/image" Target="../media/image37.jpeg"/></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9.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1.xml"/><Relationship Id="rId1" Type="http://schemas.openxmlformats.org/officeDocument/2006/relationships/slideLayout" Target="../slideLayouts/slideLayout19.xml"/><Relationship Id="rId5" Type="http://schemas.openxmlformats.org/officeDocument/2006/relationships/image" Target="../media/image121.png"/><Relationship Id="rId4" Type="http://schemas.openxmlformats.org/officeDocument/2006/relationships/image" Target="../media/image120.png"/></Relationships>
</file>

<file path=ppt/slides/_rels/slide42.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42.xml"/><Relationship Id="rId1" Type="http://schemas.openxmlformats.org/officeDocument/2006/relationships/slideLayout" Target="../slideLayouts/slideLayout19.xml"/><Relationship Id="rId5" Type="http://schemas.openxmlformats.org/officeDocument/2006/relationships/image" Target="../media/image123.png"/><Relationship Id="rId4" Type="http://schemas.openxmlformats.org/officeDocument/2006/relationships/hyperlink" Target="https://santebd.org/les-fiches-santebd/urgences-hopital/je-vais-avoir-une-perfusion"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santebd.org/les-fiches-santebd/urgences-hopital/je-vais-avoir-une-perfusion" TargetMode="External"/><Relationship Id="rId2" Type="http://schemas.openxmlformats.org/officeDocument/2006/relationships/notesSlide" Target="../notesSlides/notesSlide43.xml"/><Relationship Id="rId1" Type="http://schemas.openxmlformats.org/officeDocument/2006/relationships/slideLayout" Target="../slideLayouts/slideLayout19.xml"/><Relationship Id="rId4" Type="http://schemas.openxmlformats.org/officeDocument/2006/relationships/image" Target="../media/image124.png"/></Relationships>
</file>

<file path=ppt/slides/_rels/slide4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13.png"/><Relationship Id="rId4" Type="http://schemas.openxmlformats.org/officeDocument/2006/relationships/image" Target="../media/image9.emf"/></Relationships>
</file>

<file path=ppt/slides/_rels/slide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5.xml"/><Relationship Id="rId1" Type="http://schemas.openxmlformats.org/officeDocument/2006/relationships/slideLayout" Target="../slideLayouts/slideLayout19.xml"/><Relationship Id="rId6" Type="http://schemas.openxmlformats.org/officeDocument/2006/relationships/image" Target="../media/image105.png"/><Relationship Id="rId5" Type="http://schemas.openxmlformats.org/officeDocument/2006/relationships/image" Target="../media/image13.png"/><Relationship Id="rId4" Type="http://schemas.openxmlformats.org/officeDocument/2006/relationships/image" Target="../media/image9.emf"/></Relationships>
</file>

<file path=ppt/slides/_rels/slide4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46.xml"/><Relationship Id="rId1" Type="http://schemas.openxmlformats.org/officeDocument/2006/relationships/slideLayout" Target="../slideLayouts/slideLayout19.xml"/><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47.xml"/><Relationship Id="rId1" Type="http://schemas.openxmlformats.org/officeDocument/2006/relationships/slideLayout" Target="../slideLayouts/slideLayout19.xml"/><Relationship Id="rId6" Type="http://schemas.openxmlformats.org/officeDocument/2006/relationships/image" Target="../media/image13.png"/><Relationship Id="rId5" Type="http://schemas.openxmlformats.org/officeDocument/2006/relationships/image" Target="../media/image105.png"/><Relationship Id="rId4" Type="http://schemas.openxmlformats.org/officeDocument/2006/relationships/image" Target="../media/image37.jpeg"/></Relationships>
</file>

<file path=ppt/slides/_rels/slide48.xml.rels><?xml version="1.0" encoding="UTF-8" standalone="yes"?>
<Relationships xmlns="http://schemas.openxmlformats.org/package/2006/relationships"><Relationship Id="rId3" Type="http://schemas.openxmlformats.org/officeDocument/2006/relationships/hyperlink" Target="https://santebd.org/les-fiches-santebd?s=&amp;cat=,21,45,&amp;search=&amp;rub=bd" TargetMode="External"/><Relationship Id="rId7" Type="http://schemas.openxmlformats.org/officeDocument/2006/relationships/image" Target="../media/image131.png"/><Relationship Id="rId2" Type="http://schemas.openxmlformats.org/officeDocument/2006/relationships/notesSlide" Target="../notesSlides/notesSlide48.xml"/><Relationship Id="rId1" Type="http://schemas.openxmlformats.org/officeDocument/2006/relationships/slideLayout" Target="../slideLayouts/slideLayout19.xml"/><Relationship Id="rId6" Type="http://schemas.openxmlformats.org/officeDocument/2006/relationships/image" Target="../media/image130.png"/><Relationship Id="rId5" Type="http://schemas.openxmlformats.org/officeDocument/2006/relationships/image" Target="../media/image129.png"/><Relationship Id="rId4" Type="http://schemas.openxmlformats.org/officeDocument/2006/relationships/image" Target="../media/image128.png"/></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15.png"/><Relationship Id="rId4" Type="http://schemas.openxmlformats.org/officeDocument/2006/relationships/image" Target="../media/image9.emf"/></Relationships>
</file>

<file path=ppt/slides/_rels/slide6.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6.emf"/><Relationship Id="rId7"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jpeg"/><Relationship Id="rId4" Type="http://schemas.openxmlformats.org/officeDocument/2006/relationships/image" Target="../media/image22.jpeg"/><Relationship Id="rId9" Type="http://schemas.openxmlformats.org/officeDocument/2006/relationships/image" Target="../media/image27.jpeg"/></Relationships>
</file>

<file path=ppt/slides/_rels/slide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9.emf"/><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png"/><Relationship Id="rId10" Type="http://schemas.openxmlformats.org/officeDocument/2006/relationships/image" Target="../media/image35.tiff"/><Relationship Id="rId4" Type="http://schemas.openxmlformats.org/officeDocument/2006/relationships/image" Target="../media/image13.png"/><Relationship Id="rId9" Type="http://schemas.openxmlformats.org/officeDocument/2006/relationships/image" Target="../media/image34.tiff"/></Relationships>
</file>

<file path=ppt/slides/_rels/slide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43D020D-8211-4E73-B584-4D2ACE732E2E}"/>
              </a:ext>
            </a:extLst>
          </p:cNvPr>
          <p:cNvSpPr/>
          <p:nvPr/>
        </p:nvSpPr>
        <p:spPr>
          <a:xfrm>
            <a:off x="1" y="0"/>
            <a:ext cx="12191995" cy="5029200"/>
          </a:xfrm>
          <a:prstGeom prst="rect">
            <a:avLst/>
          </a:prstGeom>
          <a:solidFill>
            <a:srgbClr val="CF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Ellipse 10">
            <a:extLst>
              <a:ext uri="{FF2B5EF4-FFF2-40B4-BE49-F238E27FC236}">
                <a16:creationId xmlns:a16="http://schemas.microsoft.com/office/drawing/2014/main" id="{C7FF3B67-9812-4378-AFA9-94EE8FF1D999}"/>
              </a:ext>
            </a:extLst>
          </p:cNvPr>
          <p:cNvSpPr/>
          <p:nvPr/>
        </p:nvSpPr>
        <p:spPr>
          <a:xfrm>
            <a:off x="3599367" y="311607"/>
            <a:ext cx="4326557" cy="432655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 4">
            <a:extLst>
              <a:ext uri="{FF2B5EF4-FFF2-40B4-BE49-F238E27FC236}">
                <a16:creationId xmlns:a16="http://schemas.microsoft.com/office/drawing/2014/main" id="{5EA15A1C-1CF4-ED44-99D7-E11C0C362A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1428" y="1884136"/>
            <a:ext cx="3902433" cy="1260928"/>
          </a:xfrm>
          <a:prstGeom prst="rect">
            <a:avLst/>
          </a:prstGeom>
        </p:spPr>
      </p:pic>
      <p:pic>
        <p:nvPicPr>
          <p:cNvPr id="13" name="Image 12">
            <a:extLst>
              <a:ext uri="{FF2B5EF4-FFF2-40B4-BE49-F238E27FC236}">
                <a16:creationId xmlns:a16="http://schemas.microsoft.com/office/drawing/2014/main" id="{F629FDC7-0A3A-2940-8FBC-3D58E68F29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51861" y="4960677"/>
            <a:ext cx="3334305" cy="1875547"/>
          </a:xfrm>
          <a:prstGeom prst="rect">
            <a:avLst/>
          </a:prstGeom>
        </p:spPr>
      </p:pic>
      <p:sp>
        <p:nvSpPr>
          <p:cNvPr id="12" name="ZoneTexte 11">
            <a:extLst>
              <a:ext uri="{FF2B5EF4-FFF2-40B4-BE49-F238E27FC236}">
                <a16:creationId xmlns:a16="http://schemas.microsoft.com/office/drawing/2014/main" id="{C265D53C-F921-4C81-BEE3-5CE1DAF36CF2}"/>
              </a:ext>
            </a:extLst>
          </p:cNvPr>
          <p:cNvSpPr txBox="1"/>
          <p:nvPr/>
        </p:nvSpPr>
        <p:spPr>
          <a:xfrm>
            <a:off x="4389087" y="3602894"/>
            <a:ext cx="613575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10 ans d’engagement</a:t>
            </a:r>
            <a:endParaRPr kumimoji="0" lang="fr-F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Image 8">
            <a:extLst>
              <a:ext uri="{FF2B5EF4-FFF2-40B4-BE49-F238E27FC236}">
                <a16:creationId xmlns:a16="http://schemas.microsoft.com/office/drawing/2014/main" id="{7B2CA889-12DC-4EE9-8204-A6FD60BE1E1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86166" y="5436710"/>
            <a:ext cx="1249970" cy="923480"/>
          </a:xfrm>
          <a:prstGeom prst="rect">
            <a:avLst/>
          </a:prstGeom>
        </p:spPr>
      </p:pic>
      <p:sp>
        <p:nvSpPr>
          <p:cNvPr id="14" name="ZoneTexte 13">
            <a:extLst>
              <a:ext uri="{FF2B5EF4-FFF2-40B4-BE49-F238E27FC236}">
                <a16:creationId xmlns:a16="http://schemas.microsoft.com/office/drawing/2014/main" id="{045CA130-ADEE-4B0B-8013-324C4CB8BA6D}"/>
              </a:ext>
            </a:extLst>
          </p:cNvPr>
          <p:cNvSpPr txBox="1"/>
          <p:nvPr/>
        </p:nvSpPr>
        <p:spPr>
          <a:xfrm>
            <a:off x="324666" y="5448048"/>
            <a:ext cx="6973523" cy="523220"/>
          </a:xfrm>
          <a:prstGeom prst="rect">
            <a:avLst/>
          </a:prstGeom>
          <a:noFill/>
        </p:spPr>
        <p:txBody>
          <a:bodyPr wrap="square">
            <a:spAutoFit/>
          </a:bodyPr>
          <a:lstStyle/>
          <a:p>
            <a:r>
              <a:rPr lang="fr-FR" sz="2800" b="1" dirty="0">
                <a:solidFill>
                  <a:srgbClr val="4D5056"/>
                </a:solidFill>
                <a:latin typeface="Century Gothic" panose="020B0502020202020204" pitchFamily="34" charset="0"/>
                <a:ea typeface="Open Sans" panose="020B0606030504020204" pitchFamily="34" charset="0"/>
                <a:cs typeface="Open Sans" panose="020B0606030504020204" pitchFamily="34" charset="0"/>
              </a:rPr>
              <a:t>2 outils pour faciliter l’accès aux soins</a:t>
            </a:r>
          </a:p>
        </p:txBody>
      </p:sp>
    </p:spTree>
    <p:extLst>
      <p:ext uri="{BB962C8B-B14F-4D97-AF65-F5344CB8AC3E}">
        <p14:creationId xmlns:p14="http://schemas.microsoft.com/office/powerpoint/2010/main" val="33065726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9FCF5-E761-487E-9C74-58B451C286FD}"/>
              </a:ext>
            </a:extLst>
          </p:cNvPr>
          <p:cNvSpPr>
            <a:spLocks noGrp="1"/>
          </p:cNvSpPr>
          <p:nvPr>
            <p:ph type="title"/>
          </p:nvPr>
        </p:nvSpPr>
        <p:spPr>
          <a:xfrm>
            <a:off x="838200" y="-1"/>
            <a:ext cx="10515600" cy="1325563"/>
          </a:xfrm>
          <a:noFill/>
        </p:spPr>
        <p:txBody>
          <a:bodyPr>
            <a:normAutofit/>
          </a:bodyPr>
          <a:lstStyle/>
          <a:p>
            <a:r>
              <a:rPr lang="fr-FR" sz="3600" b="1" dirty="0">
                <a:solidFill>
                  <a:srgbClr val="3974B9"/>
                </a:solidFill>
                <a:latin typeface="Century Gothic" panose="020B0502020202020204" pitchFamily="34" charset="0"/>
              </a:rPr>
              <a:t>La </a:t>
            </a:r>
            <a:r>
              <a:rPr lang="fr-FR" sz="3600" b="1" dirty="0">
                <a:solidFill>
                  <a:schemeClr val="accent1"/>
                </a:solidFill>
                <a:latin typeface="Century Gothic" panose="020B0502020202020204" pitchFamily="34" charset="0"/>
              </a:rPr>
              <a:t>recette de SantéBD </a:t>
            </a:r>
            <a:r>
              <a:rPr lang="fr-FR" sz="3600" dirty="0">
                <a:latin typeface="Century Gothic" panose="020B0502020202020204" pitchFamily="34" charset="0"/>
              </a:rPr>
              <a:t>pour être accessible à tous</a:t>
            </a:r>
          </a:p>
        </p:txBody>
      </p:sp>
      <p:sp>
        <p:nvSpPr>
          <p:cNvPr id="4" name="Rectangle 3">
            <a:extLst>
              <a:ext uri="{FF2B5EF4-FFF2-40B4-BE49-F238E27FC236}">
                <a16:creationId xmlns:a16="http://schemas.microsoft.com/office/drawing/2014/main" id="{CB578342-A95E-47BF-ADDD-4263F4385DC5}"/>
              </a:ext>
            </a:extLst>
          </p:cNvPr>
          <p:cNvSpPr/>
          <p:nvPr/>
        </p:nvSpPr>
        <p:spPr>
          <a:xfrm>
            <a:off x="401444" y="-1"/>
            <a:ext cx="267629" cy="1325563"/>
          </a:xfrm>
          <a:prstGeom prst="rect">
            <a:avLst/>
          </a:prstGeom>
          <a:solidFill>
            <a:srgbClr val="39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ZoneTexte 7">
            <a:extLst>
              <a:ext uri="{FF2B5EF4-FFF2-40B4-BE49-F238E27FC236}">
                <a16:creationId xmlns:a16="http://schemas.microsoft.com/office/drawing/2014/main" id="{8E8C6AAA-6B4F-484E-91E3-C40AF08A076F}"/>
              </a:ext>
            </a:extLst>
          </p:cNvPr>
          <p:cNvSpPr txBox="1"/>
          <p:nvPr/>
        </p:nvSpPr>
        <p:spPr>
          <a:xfrm>
            <a:off x="838200" y="1429664"/>
            <a:ext cx="6843214" cy="45858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prstClr val="black"/>
              </a:solidFill>
              <a:effectLst/>
              <a:uLnTx/>
              <a:uFillTx/>
              <a:latin typeface="Century Gothic"/>
              <a:ea typeface="+mn-ea"/>
              <a:cs typeface="Century Gothic"/>
            </a:endParaRPr>
          </a:p>
          <a:p>
            <a:pPr marL="457200" marR="0" lvl="0" indent="-457200" algn="l" defTabSz="914400" rtl="0" eaLnBrk="1" fontAlgn="auto" latinLnBrk="0" hangingPunct="1">
              <a:lnSpc>
                <a:spcPct val="100000"/>
              </a:lnSpc>
              <a:spcBef>
                <a:spcPts val="0"/>
              </a:spcBef>
              <a:spcAft>
                <a:spcPts val="0"/>
              </a:spcAft>
              <a:buClrTx/>
              <a:buSzTx/>
              <a:buFont typeface="Wingdings" charset="2"/>
              <a:buChar char="ü"/>
              <a:tabLst/>
              <a:defRPr/>
            </a:pPr>
            <a:r>
              <a:rPr kumimoji="0" lang="fr-FR" sz="2000" b="1" i="0" u="none" strike="noStrike" kern="1200" cap="none" spc="0" normalizeH="0" baseline="0" noProof="0" dirty="0">
                <a:ln>
                  <a:noFill/>
                </a:ln>
                <a:solidFill>
                  <a:prstClr val="black"/>
                </a:solidFill>
                <a:effectLst/>
                <a:uLnTx/>
                <a:uFillTx/>
                <a:latin typeface="Century Gothic"/>
                <a:ea typeface="+mn-ea"/>
                <a:cs typeface="Century Gothic"/>
              </a:rPr>
              <a:t>Des dessins </a:t>
            </a:r>
            <a:r>
              <a:rPr kumimoji="0" lang="fr-FR" sz="2000" b="0" i="0" u="none" strike="noStrike" kern="1200" cap="none" spc="0" normalizeH="0" baseline="0" noProof="0" dirty="0">
                <a:ln>
                  <a:noFill/>
                </a:ln>
                <a:solidFill>
                  <a:prstClr val="black"/>
                </a:solidFill>
                <a:effectLst/>
                <a:uLnTx/>
                <a:uFillTx/>
                <a:latin typeface="Century Gothic"/>
                <a:ea typeface="+mn-ea"/>
                <a:cs typeface="Century Gothic"/>
              </a:rPr>
              <a:t>clairs et rassurants</a:t>
            </a:r>
          </a:p>
          <a:p>
            <a:pPr marL="457200" marR="0" lvl="0" indent="-457200" algn="l" defTabSz="914400" rtl="0" eaLnBrk="1" fontAlgn="auto" latinLnBrk="0" hangingPunct="1">
              <a:lnSpc>
                <a:spcPct val="100000"/>
              </a:lnSpc>
              <a:spcBef>
                <a:spcPts val="0"/>
              </a:spcBef>
              <a:spcAft>
                <a:spcPts val="0"/>
              </a:spcAft>
              <a:buClrTx/>
              <a:buSzTx/>
              <a:buFont typeface="Wingdings" charset="2"/>
              <a:buChar char="ü"/>
              <a:tabLst/>
              <a:defRPr/>
            </a:pPr>
            <a:endParaRPr kumimoji="0" lang="fr-FR" sz="2000" b="0" i="0" u="none" strike="noStrike" kern="1200" cap="none" spc="0" normalizeH="0" baseline="0" noProof="0" dirty="0">
              <a:ln>
                <a:noFill/>
              </a:ln>
              <a:solidFill>
                <a:prstClr val="black"/>
              </a:solidFill>
              <a:effectLst/>
              <a:uLnTx/>
              <a:uFillTx/>
              <a:latin typeface="Century Gothic"/>
              <a:ea typeface="+mn-ea"/>
              <a:cs typeface="Century Gothic"/>
            </a:endParaRPr>
          </a:p>
          <a:p>
            <a:pPr marL="457200" marR="0" lvl="0" indent="-457200" algn="l" defTabSz="914400" rtl="0" eaLnBrk="1" fontAlgn="auto" latinLnBrk="0" hangingPunct="1">
              <a:lnSpc>
                <a:spcPct val="100000"/>
              </a:lnSpc>
              <a:spcBef>
                <a:spcPts val="0"/>
              </a:spcBef>
              <a:spcAft>
                <a:spcPts val="0"/>
              </a:spcAft>
              <a:buClrTx/>
              <a:buSzTx/>
              <a:buFont typeface="Wingdings" charset="2"/>
              <a:buChar char="ü"/>
              <a:tabLst/>
              <a:defRPr/>
            </a:pPr>
            <a:r>
              <a:rPr kumimoji="0" lang="fr-FR" sz="2000" b="1" i="0" u="none" strike="noStrike" kern="1200" cap="none" spc="0" normalizeH="0" baseline="0" noProof="0" dirty="0">
                <a:ln>
                  <a:noFill/>
                </a:ln>
                <a:solidFill>
                  <a:prstClr val="black"/>
                </a:solidFill>
                <a:effectLst/>
                <a:uLnTx/>
                <a:uFillTx/>
                <a:latin typeface="Century Gothic"/>
                <a:ea typeface="+mn-ea"/>
                <a:cs typeface="Century Gothic"/>
              </a:rPr>
              <a:t>Des scénarios </a:t>
            </a:r>
            <a:r>
              <a:rPr kumimoji="0" lang="fr-FR" sz="2000" b="0" i="0" u="none" strike="noStrike" kern="1200" cap="none" spc="0" normalizeH="0" baseline="0" noProof="0" dirty="0">
                <a:ln>
                  <a:noFill/>
                </a:ln>
                <a:solidFill>
                  <a:prstClr val="black"/>
                </a:solidFill>
                <a:effectLst/>
                <a:uLnTx/>
                <a:uFillTx/>
                <a:latin typeface="Century Gothic"/>
                <a:ea typeface="+mn-ea"/>
                <a:cs typeface="Century Gothic"/>
              </a:rPr>
              <a:t>simples</a:t>
            </a:r>
          </a:p>
          <a:p>
            <a:pPr marL="457200" marR="0" lvl="0" indent="-457200" algn="l" defTabSz="914400" rtl="0" eaLnBrk="1" fontAlgn="auto" latinLnBrk="0" hangingPunct="1">
              <a:lnSpc>
                <a:spcPct val="100000"/>
              </a:lnSpc>
              <a:spcBef>
                <a:spcPts val="0"/>
              </a:spcBef>
              <a:spcAft>
                <a:spcPts val="0"/>
              </a:spcAft>
              <a:buClrTx/>
              <a:buSzTx/>
              <a:buFont typeface="Wingdings" charset="2"/>
              <a:buChar char="ü"/>
              <a:tabLst/>
              <a:defRPr/>
            </a:pPr>
            <a:endParaRPr kumimoji="0" lang="fr-FR" sz="2000" b="0" i="0" u="none" strike="noStrike" kern="1200" cap="none" spc="0" normalizeH="0" baseline="0" noProof="0" dirty="0">
              <a:ln>
                <a:noFill/>
              </a:ln>
              <a:solidFill>
                <a:prstClr val="black"/>
              </a:solidFill>
              <a:effectLst/>
              <a:uLnTx/>
              <a:uFillTx/>
              <a:latin typeface="Century Gothic"/>
              <a:ea typeface="+mn-ea"/>
              <a:cs typeface="Century Gothic"/>
            </a:endParaRPr>
          </a:p>
          <a:p>
            <a:pPr marL="457200" marR="0" lvl="0" indent="-457200" algn="l" defTabSz="914400" rtl="0" eaLnBrk="1" fontAlgn="auto" latinLnBrk="0" hangingPunct="1">
              <a:lnSpc>
                <a:spcPct val="100000"/>
              </a:lnSpc>
              <a:spcBef>
                <a:spcPts val="0"/>
              </a:spcBef>
              <a:spcAft>
                <a:spcPts val="0"/>
              </a:spcAft>
              <a:buClrTx/>
              <a:buSzTx/>
              <a:buFont typeface="Wingdings" charset="2"/>
              <a:buChar char="ü"/>
              <a:tabLst/>
              <a:defRPr/>
            </a:pPr>
            <a:r>
              <a:rPr kumimoji="0" lang="fr-FR" sz="2000" b="1" i="0" u="none" strike="noStrike" kern="1200" cap="none" spc="0" normalizeH="0" baseline="0" noProof="0" dirty="0">
                <a:ln>
                  <a:noFill/>
                </a:ln>
                <a:solidFill>
                  <a:prstClr val="black"/>
                </a:solidFill>
                <a:effectLst/>
                <a:uLnTx/>
                <a:uFillTx/>
                <a:latin typeface="Century Gothic"/>
                <a:ea typeface="+mn-ea"/>
                <a:cs typeface="Century Gothic"/>
              </a:rPr>
              <a:t>Des phrases courtes et  faciles </a:t>
            </a:r>
            <a:r>
              <a:rPr kumimoji="0" lang="fr-FR" sz="2000" b="0" i="0" u="none" strike="noStrike" kern="1200" cap="none" spc="0" normalizeH="0" baseline="0" noProof="0" dirty="0">
                <a:ln>
                  <a:noFill/>
                </a:ln>
                <a:solidFill>
                  <a:prstClr val="black"/>
                </a:solidFill>
                <a:effectLst/>
                <a:uLnTx/>
                <a:uFillTx/>
                <a:latin typeface="Century Gothic"/>
                <a:ea typeface="+mn-ea"/>
                <a:cs typeface="Century Gothic"/>
              </a:rPr>
              <a:t>à lire et à comprendre</a:t>
            </a:r>
          </a:p>
          <a:p>
            <a:pPr marL="457200" marR="0" lvl="0" indent="-457200" algn="l" defTabSz="914400" rtl="0" eaLnBrk="1" fontAlgn="auto" latinLnBrk="0" hangingPunct="1">
              <a:lnSpc>
                <a:spcPct val="100000"/>
              </a:lnSpc>
              <a:spcBef>
                <a:spcPts val="0"/>
              </a:spcBef>
              <a:spcAft>
                <a:spcPts val="0"/>
              </a:spcAft>
              <a:buClrTx/>
              <a:buSzTx/>
              <a:buFont typeface="Wingdings" charset="2"/>
              <a:buChar char="ü"/>
              <a:tabLst/>
              <a:defRPr/>
            </a:pPr>
            <a:endParaRPr kumimoji="0" lang="fr-FR" sz="2000" b="0" i="0" u="none" strike="noStrike" kern="1200" cap="none" spc="0" normalizeH="0" baseline="0" noProof="0" dirty="0">
              <a:ln>
                <a:noFill/>
              </a:ln>
              <a:solidFill>
                <a:prstClr val="black"/>
              </a:solidFill>
              <a:effectLst/>
              <a:uLnTx/>
              <a:uFillTx/>
              <a:latin typeface="Century Gothic"/>
              <a:ea typeface="+mn-ea"/>
              <a:cs typeface="Century Gothic"/>
            </a:endParaRPr>
          </a:p>
          <a:p>
            <a:pPr marL="457200" marR="0" lvl="0" indent="-457200" algn="l" defTabSz="914400" rtl="0" eaLnBrk="1" fontAlgn="auto" latinLnBrk="0" hangingPunct="1">
              <a:lnSpc>
                <a:spcPct val="100000"/>
              </a:lnSpc>
              <a:spcBef>
                <a:spcPts val="0"/>
              </a:spcBef>
              <a:spcAft>
                <a:spcPts val="0"/>
              </a:spcAft>
              <a:buClrTx/>
              <a:buSzTx/>
              <a:buFont typeface="Wingdings" charset="2"/>
              <a:buChar char="ü"/>
              <a:tabLst/>
              <a:defRPr/>
            </a:pPr>
            <a:endParaRPr kumimoji="0" lang="fr-FR" sz="2000" b="0" i="0" u="none" strike="noStrike" kern="1200" cap="none" spc="0" normalizeH="0" baseline="0" noProof="0" dirty="0">
              <a:ln>
                <a:noFill/>
              </a:ln>
              <a:solidFill>
                <a:prstClr val="black"/>
              </a:solidFill>
              <a:effectLst/>
              <a:uLnTx/>
              <a:uFillTx/>
              <a:latin typeface="Century Gothic"/>
              <a:ea typeface="+mn-ea"/>
              <a:cs typeface="Century Gothic"/>
            </a:endParaRPr>
          </a:p>
          <a:p>
            <a:pPr marL="457200" marR="0" lvl="0" indent="-457200" algn="l" defTabSz="914400" rtl="0" eaLnBrk="1" fontAlgn="auto" latinLnBrk="0" hangingPunct="1">
              <a:lnSpc>
                <a:spcPct val="100000"/>
              </a:lnSpc>
              <a:spcBef>
                <a:spcPts val="0"/>
              </a:spcBef>
              <a:spcAft>
                <a:spcPts val="0"/>
              </a:spcAft>
              <a:buClrTx/>
              <a:buSzTx/>
              <a:buFont typeface="Wingdings" charset="2"/>
              <a:buChar char="ü"/>
              <a:tabLst/>
              <a:defRPr/>
            </a:pPr>
            <a:endParaRPr kumimoji="0" lang="fr-FR" sz="2000" b="0" i="0" u="none" strike="noStrike" kern="1200" cap="none" spc="0" normalizeH="0" baseline="0" noProof="0" dirty="0">
              <a:ln>
                <a:noFill/>
              </a:ln>
              <a:solidFill>
                <a:prstClr val="black"/>
              </a:solidFill>
              <a:effectLst/>
              <a:uLnTx/>
              <a:uFillTx/>
              <a:latin typeface="Century Gothic"/>
              <a:ea typeface="+mn-ea"/>
              <a:cs typeface="Century Gothic"/>
            </a:endParaRPr>
          </a:p>
          <a:p>
            <a:pPr marL="457200" marR="0" lvl="0" indent="-457200" algn="l" defTabSz="914400" rtl="0" eaLnBrk="1" fontAlgn="auto" latinLnBrk="0" hangingPunct="1">
              <a:lnSpc>
                <a:spcPct val="100000"/>
              </a:lnSpc>
              <a:spcBef>
                <a:spcPts val="0"/>
              </a:spcBef>
              <a:spcAft>
                <a:spcPts val="0"/>
              </a:spcAft>
              <a:buClrTx/>
              <a:buSzTx/>
              <a:buFont typeface="Wingdings" charset="2"/>
              <a:buChar char="ü"/>
              <a:tabLst/>
              <a:defRPr/>
            </a:pPr>
            <a:r>
              <a:rPr kumimoji="0" lang="fr-FR" sz="2000" b="1" i="0" u="none" strike="noStrike" kern="1200" cap="none" spc="0" normalizeH="0" baseline="0" noProof="0" dirty="0">
                <a:ln>
                  <a:noFill/>
                </a:ln>
                <a:solidFill>
                  <a:prstClr val="black"/>
                </a:solidFill>
                <a:effectLst/>
                <a:uLnTx/>
                <a:uFillTx/>
                <a:latin typeface="Century Gothic"/>
                <a:ea typeface="+mn-ea"/>
                <a:cs typeface="Century Gothic"/>
              </a:rPr>
              <a:t>Des contenus personnalisables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entury Gothic"/>
                <a:ea typeface="+mn-ea"/>
                <a:cs typeface="Century Gothic"/>
              </a:rPr>
              <a:t>en fonction du profil de chaque patient : son âge, son genre et ses difficultés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prstClr val="black"/>
              </a:solidFill>
              <a:effectLst/>
              <a:uLnTx/>
              <a:uFillTx/>
              <a:latin typeface="Century Gothic"/>
              <a:ea typeface="+mn-ea"/>
              <a:cs typeface="Century Gothic"/>
            </a:endParaRPr>
          </a:p>
        </p:txBody>
      </p:sp>
      <p:pic>
        <p:nvPicPr>
          <p:cNvPr id="12" name="Image 11">
            <a:extLst>
              <a:ext uri="{FF2B5EF4-FFF2-40B4-BE49-F238E27FC236}">
                <a16:creationId xmlns:a16="http://schemas.microsoft.com/office/drawing/2014/main" id="{87F6AC66-54D2-0744-9E20-1034FD9929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07492" y="3722599"/>
            <a:ext cx="563499" cy="559420"/>
          </a:xfrm>
          <a:prstGeom prst="rect">
            <a:avLst/>
          </a:prstGeom>
        </p:spPr>
      </p:pic>
      <p:sp>
        <p:nvSpPr>
          <p:cNvPr id="13" name="ZoneTexte 12">
            <a:extLst>
              <a:ext uri="{FF2B5EF4-FFF2-40B4-BE49-F238E27FC236}">
                <a16:creationId xmlns:a16="http://schemas.microsoft.com/office/drawing/2014/main" id="{D0BB04EF-21E2-4240-953B-1D17603689CF}"/>
              </a:ext>
            </a:extLst>
          </p:cNvPr>
          <p:cNvSpPr txBox="1"/>
          <p:nvPr/>
        </p:nvSpPr>
        <p:spPr>
          <a:xfrm>
            <a:off x="2670991" y="3722600"/>
            <a:ext cx="285998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a:ln>
                  <a:noFill/>
                </a:ln>
                <a:solidFill>
                  <a:prstClr val="black"/>
                </a:solidFill>
                <a:effectLst/>
                <a:uLnTx/>
                <a:uFillTx/>
                <a:latin typeface="Century Gothic"/>
                <a:ea typeface="+mn-ea"/>
                <a:cs typeface="+mn-cs"/>
              </a:rPr>
              <a:t>Facile à Lire et à Comprendre</a:t>
            </a:r>
          </a:p>
        </p:txBody>
      </p:sp>
      <p:pic>
        <p:nvPicPr>
          <p:cNvPr id="5" name="Image 4" descr="Une image contenant dessin&#10;&#10;Description générée automatiquement">
            <a:extLst>
              <a:ext uri="{FF2B5EF4-FFF2-40B4-BE49-F238E27FC236}">
                <a16:creationId xmlns:a16="http://schemas.microsoft.com/office/drawing/2014/main" id="{F6B53888-493B-DC45-B7C5-DBF9169B02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31655" y="5505702"/>
            <a:ext cx="5367116" cy="1193827"/>
          </a:xfrm>
          <a:prstGeom prst="rect">
            <a:avLst/>
          </a:prstGeom>
        </p:spPr>
      </p:pic>
      <p:pic>
        <p:nvPicPr>
          <p:cNvPr id="3" name="Image 2">
            <a:extLst>
              <a:ext uri="{FF2B5EF4-FFF2-40B4-BE49-F238E27FC236}">
                <a16:creationId xmlns:a16="http://schemas.microsoft.com/office/drawing/2014/main" id="{C6B09BD6-D2D5-3242-A237-D3B85D86704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68046" y="5597688"/>
            <a:ext cx="857993" cy="835113"/>
          </a:xfrm>
          <a:prstGeom prst="rect">
            <a:avLst/>
          </a:prstGeom>
          <a:ln>
            <a:solidFill>
              <a:srgbClr val="3974B9"/>
            </a:solidFill>
          </a:ln>
        </p:spPr>
      </p:pic>
      <p:pic>
        <p:nvPicPr>
          <p:cNvPr id="7" name="Image 6">
            <a:extLst>
              <a:ext uri="{FF2B5EF4-FFF2-40B4-BE49-F238E27FC236}">
                <a16:creationId xmlns:a16="http://schemas.microsoft.com/office/drawing/2014/main" id="{1B9D84D5-7F8C-DD41-B717-2B2B414B92F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608316" y="5578380"/>
            <a:ext cx="958970" cy="873728"/>
          </a:xfrm>
          <a:prstGeom prst="rect">
            <a:avLst/>
          </a:prstGeom>
          <a:ln>
            <a:solidFill>
              <a:srgbClr val="3974B9"/>
            </a:solidFill>
          </a:ln>
        </p:spPr>
      </p:pic>
      <p:pic>
        <p:nvPicPr>
          <p:cNvPr id="11" name="Image 10">
            <a:extLst>
              <a:ext uri="{FF2B5EF4-FFF2-40B4-BE49-F238E27FC236}">
                <a16:creationId xmlns:a16="http://schemas.microsoft.com/office/drawing/2014/main" id="{14664C2E-989C-43EC-8387-D49AD33C346B}"/>
              </a:ext>
            </a:extLst>
          </p:cNvPr>
          <p:cNvPicPr>
            <a:picLocks noChangeAspect="1"/>
          </p:cNvPicPr>
          <p:nvPr/>
        </p:nvPicPr>
        <p:blipFill rotWithShape="1">
          <a:blip r:embed="rId7"/>
          <a:srcRect l="12296" t="12284" r="62776" b="15969"/>
          <a:stretch/>
        </p:blipFill>
        <p:spPr>
          <a:xfrm>
            <a:off x="7572123" y="1325562"/>
            <a:ext cx="2206698" cy="3572540"/>
          </a:xfrm>
          <a:prstGeom prst="rect">
            <a:avLst/>
          </a:prstGeom>
          <a:ln>
            <a:solidFill>
              <a:schemeClr val="accent1"/>
            </a:solidFill>
          </a:ln>
        </p:spPr>
      </p:pic>
      <p:pic>
        <p:nvPicPr>
          <p:cNvPr id="15" name="Image 14">
            <a:extLst>
              <a:ext uri="{FF2B5EF4-FFF2-40B4-BE49-F238E27FC236}">
                <a16:creationId xmlns:a16="http://schemas.microsoft.com/office/drawing/2014/main" id="{0705C4D7-9DA9-4F36-B967-F6EE88AFE97D}"/>
              </a:ext>
            </a:extLst>
          </p:cNvPr>
          <p:cNvPicPr>
            <a:picLocks noChangeAspect="1"/>
          </p:cNvPicPr>
          <p:nvPr/>
        </p:nvPicPr>
        <p:blipFill rotWithShape="1">
          <a:blip r:embed="rId8"/>
          <a:srcRect l="12296" t="12284" r="63111" b="15194"/>
          <a:stretch/>
        </p:blipFill>
        <p:spPr>
          <a:xfrm>
            <a:off x="9879004" y="1325562"/>
            <a:ext cx="2153764" cy="3572540"/>
          </a:xfrm>
          <a:prstGeom prst="rect">
            <a:avLst/>
          </a:prstGeom>
          <a:ln>
            <a:solidFill>
              <a:schemeClr val="accent1"/>
            </a:solidFill>
          </a:ln>
        </p:spPr>
      </p:pic>
    </p:spTree>
    <p:extLst>
      <p:ext uri="{BB962C8B-B14F-4D97-AF65-F5344CB8AC3E}">
        <p14:creationId xmlns:p14="http://schemas.microsoft.com/office/powerpoint/2010/main" val="1592418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9FCF5-E761-487E-9C74-58B451C286FD}"/>
              </a:ext>
            </a:extLst>
          </p:cNvPr>
          <p:cNvSpPr>
            <a:spLocks noGrp="1"/>
          </p:cNvSpPr>
          <p:nvPr>
            <p:ph type="title"/>
          </p:nvPr>
        </p:nvSpPr>
        <p:spPr>
          <a:xfrm>
            <a:off x="838200" y="3"/>
            <a:ext cx="10515600" cy="1325563"/>
          </a:xfrm>
          <a:noFill/>
        </p:spPr>
        <p:txBody>
          <a:bodyPr>
            <a:normAutofit/>
          </a:bodyPr>
          <a:lstStyle/>
          <a:p>
            <a:r>
              <a:rPr lang="fr-FR" sz="3600" dirty="0">
                <a:latin typeface="Century Gothic" panose="020B0502020202020204" pitchFamily="34" charset="0"/>
              </a:rPr>
              <a:t>Un large choix de </a:t>
            </a:r>
            <a:r>
              <a:rPr lang="fr-FR" sz="3600" b="1" dirty="0">
                <a:solidFill>
                  <a:srgbClr val="3974B9"/>
                </a:solidFill>
                <a:latin typeface="Century Gothic" panose="020B0502020202020204" pitchFamily="34" charset="0"/>
              </a:rPr>
              <a:t>thèmes</a:t>
            </a:r>
            <a:endParaRPr lang="fr-FR" sz="3600" dirty="0">
              <a:latin typeface="Century Gothic" panose="020B0502020202020204" pitchFamily="34" charset="0"/>
            </a:endParaRPr>
          </a:p>
        </p:txBody>
      </p:sp>
      <p:sp>
        <p:nvSpPr>
          <p:cNvPr id="4" name="Rectangle 3">
            <a:extLst>
              <a:ext uri="{FF2B5EF4-FFF2-40B4-BE49-F238E27FC236}">
                <a16:creationId xmlns:a16="http://schemas.microsoft.com/office/drawing/2014/main" id="{CB578342-A95E-47BF-ADDD-4263F4385DC5}"/>
              </a:ext>
            </a:extLst>
          </p:cNvPr>
          <p:cNvSpPr/>
          <p:nvPr/>
        </p:nvSpPr>
        <p:spPr>
          <a:xfrm>
            <a:off x="401448" y="3"/>
            <a:ext cx="267629" cy="1325563"/>
          </a:xfrm>
          <a:prstGeom prst="rect">
            <a:avLst/>
          </a:prstGeom>
          <a:solidFill>
            <a:srgbClr val="3974B9"/>
          </a:solidFill>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rtlCol="0" anchor="ctr"/>
          <a:lstStyle/>
          <a:p>
            <a:pPr marL="0" marR="0" lvl="0" indent="0" algn="ctr" defTabSz="913962"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Espace réservé du contenu 2">
            <a:extLst>
              <a:ext uri="{FF2B5EF4-FFF2-40B4-BE49-F238E27FC236}">
                <a16:creationId xmlns:a16="http://schemas.microsoft.com/office/drawing/2014/main" id="{D79B51E5-4073-475C-8740-4419A736AF2C}"/>
              </a:ext>
            </a:extLst>
          </p:cNvPr>
          <p:cNvSpPr>
            <a:spLocks noGrp="1"/>
          </p:cNvSpPr>
          <p:nvPr>
            <p:ph idx="1"/>
          </p:nvPr>
        </p:nvSpPr>
        <p:spPr>
          <a:xfrm>
            <a:off x="1169197" y="1433009"/>
            <a:ext cx="9853606" cy="760682"/>
          </a:xfrm>
        </p:spPr>
        <p:txBody>
          <a:bodyPr>
            <a:normAutofit/>
          </a:bodyPr>
          <a:lstStyle/>
          <a:p>
            <a:pPr marL="0" indent="0">
              <a:buNone/>
            </a:pPr>
            <a:r>
              <a:rPr lang="fr-FR" sz="2000" dirty="0">
                <a:latin typeface="Century Gothic" panose="020B0502020202020204" pitchFamily="34" charset="0"/>
              </a:rPr>
              <a:t>60 bandes dessinées déclinées en plus 400 versions personnalisées</a:t>
            </a:r>
          </a:p>
          <a:p>
            <a:pPr marL="0" indent="0">
              <a:buNone/>
            </a:pPr>
            <a:endParaRPr lang="fr-FR" dirty="0">
              <a:latin typeface="Century Gothic" panose="020B0502020202020204" pitchFamily="34" charset="0"/>
            </a:endParaRPr>
          </a:p>
          <a:p>
            <a:pPr marL="0" indent="0">
              <a:buNone/>
            </a:pPr>
            <a:endParaRPr lang="fr-FR" dirty="0"/>
          </a:p>
        </p:txBody>
      </p:sp>
      <p:sp>
        <p:nvSpPr>
          <p:cNvPr id="15" name="Espace réservé du contenu 2">
            <a:extLst>
              <a:ext uri="{FF2B5EF4-FFF2-40B4-BE49-F238E27FC236}">
                <a16:creationId xmlns:a16="http://schemas.microsoft.com/office/drawing/2014/main" id="{D79B51E5-4073-475C-8740-4419A736AF2C}"/>
              </a:ext>
            </a:extLst>
          </p:cNvPr>
          <p:cNvSpPr txBox="1">
            <a:spLocks/>
          </p:cNvSpPr>
          <p:nvPr/>
        </p:nvSpPr>
        <p:spPr>
          <a:xfrm>
            <a:off x="918533" y="2582674"/>
            <a:ext cx="4661068" cy="3981029"/>
          </a:xfrm>
          <a:prstGeom prst="rect">
            <a:avLst/>
          </a:prstGeom>
        </p:spPr>
        <p:txBody>
          <a:bodyPr vert="horz" lIns="91396" tIns="45699" rIns="91396" bIns="4569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1" i="0" u="none" strike="noStrike" kern="1200" cap="none" spc="0" normalizeH="0" baseline="0" noProof="0" dirty="0">
              <a:ln>
                <a:noFill/>
              </a:ln>
              <a:solidFill>
                <a:srgbClr val="3974B9"/>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7" name="Groupe 6">
            <a:extLst>
              <a:ext uri="{FF2B5EF4-FFF2-40B4-BE49-F238E27FC236}">
                <a16:creationId xmlns:a16="http://schemas.microsoft.com/office/drawing/2014/main" id="{85704D96-9612-A744-98BA-86E5786B59CF}"/>
              </a:ext>
            </a:extLst>
          </p:cNvPr>
          <p:cNvGrpSpPr>
            <a:grpSpLocks noChangeAspect="1"/>
          </p:cNvGrpSpPr>
          <p:nvPr/>
        </p:nvGrpSpPr>
        <p:grpSpPr>
          <a:xfrm>
            <a:off x="180900" y="2413053"/>
            <a:ext cx="8076409" cy="3370926"/>
            <a:chOff x="1150718" y="2094890"/>
            <a:chExt cx="10452002" cy="4362450"/>
          </a:xfrm>
        </p:grpSpPr>
        <p:pic>
          <p:nvPicPr>
            <p:cNvPr id="5" name="Image 4">
              <a:hlinkClick r:id="rId3"/>
              <a:extLst>
                <a:ext uri="{FF2B5EF4-FFF2-40B4-BE49-F238E27FC236}">
                  <a16:creationId xmlns:a16="http://schemas.microsoft.com/office/drawing/2014/main" id="{E4D44C48-3B14-2445-8971-0122F79DAAD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50718" y="2094890"/>
              <a:ext cx="9027061" cy="4362450"/>
            </a:xfrm>
            <a:prstGeom prst="rect">
              <a:avLst/>
            </a:prstGeom>
          </p:spPr>
        </p:pic>
        <p:pic>
          <p:nvPicPr>
            <p:cNvPr id="6" name="Image 5">
              <a:extLst>
                <a:ext uri="{FF2B5EF4-FFF2-40B4-BE49-F238E27FC236}">
                  <a16:creationId xmlns:a16="http://schemas.microsoft.com/office/drawing/2014/main" id="{26ED9758-8ED8-3A45-828A-FA981A8F2A9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67564" y="2640447"/>
              <a:ext cx="1635156" cy="1811678"/>
            </a:xfrm>
            <a:prstGeom prst="rect">
              <a:avLst/>
            </a:prstGeom>
          </p:spPr>
        </p:pic>
      </p:grpSp>
      <p:pic>
        <p:nvPicPr>
          <p:cNvPr id="9" name="Image 8" descr="Une image contenant texte&#10;&#10;Description générée automatiquement">
            <a:extLst>
              <a:ext uri="{FF2B5EF4-FFF2-40B4-BE49-F238E27FC236}">
                <a16:creationId xmlns:a16="http://schemas.microsoft.com/office/drawing/2014/main" id="{CF85C0A5-D173-E947-90EB-4425EA03D2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10497" y="2931912"/>
            <a:ext cx="2927348" cy="2376750"/>
          </a:xfrm>
          <a:prstGeom prst="rect">
            <a:avLst/>
          </a:prstGeom>
        </p:spPr>
      </p:pic>
    </p:spTree>
    <p:extLst>
      <p:ext uri="{BB962C8B-B14F-4D97-AF65-F5344CB8AC3E}">
        <p14:creationId xmlns:p14="http://schemas.microsoft.com/office/powerpoint/2010/main" val="1566609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9FCF5-E761-487E-9C74-58B451C286FD}"/>
              </a:ext>
            </a:extLst>
          </p:cNvPr>
          <p:cNvSpPr>
            <a:spLocks noGrp="1"/>
          </p:cNvSpPr>
          <p:nvPr>
            <p:ph type="title"/>
          </p:nvPr>
        </p:nvSpPr>
        <p:spPr>
          <a:xfrm>
            <a:off x="212063" y="-85191"/>
            <a:ext cx="11748714" cy="1325563"/>
          </a:xfrm>
          <a:noFill/>
        </p:spPr>
        <p:txBody>
          <a:bodyPr>
            <a:normAutofit/>
          </a:bodyPr>
          <a:lstStyle/>
          <a:p>
            <a:r>
              <a:rPr lang="fr-FR" sz="3200" b="1" dirty="0">
                <a:solidFill>
                  <a:srgbClr val="3974B9"/>
                </a:solidFill>
                <a:latin typeface="Century Gothic" panose="020B0502020202020204" pitchFamily="34" charset="0"/>
              </a:rPr>
              <a:t>SantéBD, </a:t>
            </a:r>
            <a:r>
              <a:rPr lang="fr-FR" sz="3200" dirty="0">
                <a:latin typeface="Century Gothic" panose="020B0502020202020204" pitchFamily="34" charset="0"/>
              </a:rPr>
              <a:t>des supports adaptés à chacun et gratuits</a:t>
            </a:r>
            <a:endParaRPr lang="fr-FR" sz="3200" dirty="0">
              <a:solidFill>
                <a:schemeClr val="accent2"/>
              </a:solidFill>
              <a:latin typeface="Century Gothic" panose="020B0502020202020204" pitchFamily="34" charset="0"/>
            </a:endParaRPr>
          </a:p>
        </p:txBody>
      </p:sp>
      <p:sp>
        <p:nvSpPr>
          <p:cNvPr id="70" name="Ellipse 69">
            <a:extLst>
              <a:ext uri="{FF2B5EF4-FFF2-40B4-BE49-F238E27FC236}">
                <a16:creationId xmlns:a16="http://schemas.microsoft.com/office/drawing/2014/main" id="{125A869D-B975-4399-870A-74E6D258186F}"/>
              </a:ext>
            </a:extLst>
          </p:cNvPr>
          <p:cNvSpPr/>
          <p:nvPr/>
        </p:nvSpPr>
        <p:spPr>
          <a:xfrm>
            <a:off x="2543028" y="1843812"/>
            <a:ext cx="825517" cy="8255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788648EA-D672-499B-8729-1349B4330BB7}"/>
              </a:ext>
            </a:extLst>
          </p:cNvPr>
          <p:cNvSpPr/>
          <p:nvPr/>
        </p:nvSpPr>
        <p:spPr>
          <a:xfrm>
            <a:off x="7618320" y="1771440"/>
            <a:ext cx="824414" cy="8244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9" name="Connecteur droit 18">
            <a:extLst>
              <a:ext uri="{FF2B5EF4-FFF2-40B4-BE49-F238E27FC236}">
                <a16:creationId xmlns:a16="http://schemas.microsoft.com/office/drawing/2014/main" id="{B1E58B8F-FF00-4727-B5CE-BC44DCBFB52C}"/>
              </a:ext>
            </a:extLst>
          </p:cNvPr>
          <p:cNvCxnSpPr>
            <a:cxnSpLocks/>
            <a:endCxn id="42" idx="0"/>
          </p:cNvCxnSpPr>
          <p:nvPr/>
        </p:nvCxnSpPr>
        <p:spPr>
          <a:xfrm flipH="1">
            <a:off x="6229093" y="1414206"/>
            <a:ext cx="32712" cy="4821160"/>
          </a:xfrm>
          <a:prstGeom prst="line">
            <a:avLst/>
          </a:prstGeom>
        </p:spPr>
        <p:style>
          <a:lnRef idx="1">
            <a:schemeClr val="accent3"/>
          </a:lnRef>
          <a:fillRef idx="0">
            <a:schemeClr val="accent3"/>
          </a:fillRef>
          <a:effectRef idx="0">
            <a:schemeClr val="accent3"/>
          </a:effectRef>
          <a:fontRef idx="minor">
            <a:schemeClr val="tx1"/>
          </a:fontRef>
        </p:style>
      </p:cxnSp>
      <p:sp>
        <p:nvSpPr>
          <p:cNvPr id="20" name="ZoneTexte 19">
            <a:extLst>
              <a:ext uri="{FF2B5EF4-FFF2-40B4-BE49-F238E27FC236}">
                <a16:creationId xmlns:a16="http://schemas.microsoft.com/office/drawing/2014/main" id="{2C1C152C-01FE-4D37-B138-66BB57A6C99C}"/>
              </a:ext>
            </a:extLst>
          </p:cNvPr>
          <p:cNvSpPr txBox="1"/>
          <p:nvPr/>
        </p:nvSpPr>
        <p:spPr>
          <a:xfrm>
            <a:off x="231223" y="1141803"/>
            <a:ext cx="5363578" cy="461665"/>
          </a:xfrm>
          <a:prstGeom prst="rect">
            <a:avLst/>
          </a:prstGeom>
          <a:noFill/>
        </p:spPr>
        <p:txBody>
          <a:bodyPr wrap="square" rtlCol="0">
            <a:spAutoFit/>
          </a:bodyPr>
          <a:lstStyle/>
          <a:p>
            <a:pPr marL="342900" indent="-342900" algn="ctr">
              <a:buFont typeface="Arial"/>
              <a:buChar char="•"/>
            </a:pPr>
            <a:r>
              <a:rPr lang="fr-FR" sz="2400" b="1" dirty="0">
                <a:latin typeface="Century Gothic"/>
                <a:cs typeface="Century Gothic"/>
              </a:rPr>
              <a:t>66 bandes dessinées</a:t>
            </a:r>
            <a:endParaRPr lang="fr-FR" sz="2000" dirty="0">
              <a:latin typeface="Century Gothic"/>
              <a:cs typeface="Century Gothic"/>
            </a:endParaRPr>
          </a:p>
        </p:txBody>
      </p:sp>
      <p:sp>
        <p:nvSpPr>
          <p:cNvPr id="24" name="ZoneTexte 23">
            <a:extLst>
              <a:ext uri="{FF2B5EF4-FFF2-40B4-BE49-F238E27FC236}">
                <a16:creationId xmlns:a16="http://schemas.microsoft.com/office/drawing/2014/main" id="{4E1B85B8-79C8-43E4-B84B-AC74892DCC0F}"/>
              </a:ext>
            </a:extLst>
          </p:cNvPr>
          <p:cNvSpPr txBox="1"/>
          <p:nvPr/>
        </p:nvSpPr>
        <p:spPr bwMode="auto">
          <a:xfrm>
            <a:off x="10073790" y="1821641"/>
            <a:ext cx="2424914" cy="338550"/>
          </a:xfrm>
          <a:prstGeom prst="rect">
            <a:avLst/>
          </a:prstGeom>
          <a:noFill/>
        </p:spPr>
        <p:txBody>
          <a:bodyPr lIns="91435" tIns="45718" rIns="91435" bIns="45718">
            <a:spAutoFit/>
          </a:bodyPr>
          <a:lstStyle/>
          <a:p>
            <a:pPr algn="ctr">
              <a:defRPr/>
            </a:pPr>
            <a:endParaRPr lang="fr-FR" sz="1600" b="1" kern="0" dirty="0">
              <a:solidFill>
                <a:srgbClr val="747474"/>
              </a:solidFill>
              <a:latin typeface="Helvetica Neue"/>
            </a:endParaRPr>
          </a:p>
        </p:txBody>
      </p:sp>
      <p:sp>
        <p:nvSpPr>
          <p:cNvPr id="28" name="ZoneTexte 27">
            <a:extLst>
              <a:ext uri="{FF2B5EF4-FFF2-40B4-BE49-F238E27FC236}">
                <a16:creationId xmlns:a16="http://schemas.microsoft.com/office/drawing/2014/main" id="{B6F49419-CA3C-4C6B-BD75-FD1F3FCCA351}"/>
              </a:ext>
            </a:extLst>
          </p:cNvPr>
          <p:cNvSpPr txBox="1"/>
          <p:nvPr/>
        </p:nvSpPr>
        <p:spPr>
          <a:xfrm>
            <a:off x="6774549" y="1241565"/>
            <a:ext cx="4926957" cy="769441"/>
          </a:xfrm>
          <a:prstGeom prst="rect">
            <a:avLst/>
          </a:prstGeom>
          <a:noFill/>
        </p:spPr>
        <p:txBody>
          <a:bodyPr wrap="square" rtlCol="0">
            <a:spAutoFit/>
          </a:bodyPr>
          <a:lstStyle/>
          <a:p>
            <a:pPr marL="342900" indent="-342900" algn="just">
              <a:buFont typeface="Arial" panose="020B0604020202020204" pitchFamily="34" charset="0"/>
              <a:buChar char="•"/>
            </a:pPr>
            <a:r>
              <a:rPr lang="fr-FR" sz="2400" b="1" dirty="0">
                <a:latin typeface="Century Gothic" panose="020B0502020202020204" pitchFamily="34" charset="0"/>
              </a:rPr>
              <a:t>25 vidéos en ligne </a:t>
            </a:r>
            <a:r>
              <a:rPr lang="fr-FR" sz="2000" dirty="0">
                <a:latin typeface="Century Gothic" panose="020B0502020202020204" pitchFamily="34" charset="0"/>
              </a:rPr>
              <a:t>sur la chaîne Youtube</a:t>
            </a:r>
            <a:endParaRPr lang="fr-FR" sz="2000" b="1" dirty="0">
              <a:latin typeface="Century Gothic" panose="020B0502020202020204" pitchFamily="34" charset="0"/>
            </a:endParaRPr>
          </a:p>
        </p:txBody>
      </p:sp>
      <p:sp>
        <p:nvSpPr>
          <p:cNvPr id="30" name="ZoneTexte 29"/>
          <p:cNvSpPr txBox="1"/>
          <p:nvPr/>
        </p:nvSpPr>
        <p:spPr>
          <a:xfrm>
            <a:off x="6774549" y="4300193"/>
            <a:ext cx="3839513" cy="461665"/>
          </a:xfrm>
          <a:prstGeom prst="rect">
            <a:avLst/>
          </a:prstGeom>
          <a:noFill/>
        </p:spPr>
        <p:txBody>
          <a:bodyPr wrap="none" rtlCol="0">
            <a:spAutoFit/>
          </a:bodyPr>
          <a:lstStyle/>
          <a:p>
            <a:pPr marL="342900" indent="-342900" algn="just">
              <a:buFont typeface="Arial"/>
              <a:buChar char="•"/>
            </a:pPr>
            <a:r>
              <a:rPr lang="fr-FR" sz="2400" b="1" dirty="0">
                <a:latin typeface="Century Gothic" panose="020B0502020202020204" pitchFamily="34" charset="0"/>
              </a:rPr>
              <a:t>Une banque d’images</a:t>
            </a:r>
          </a:p>
        </p:txBody>
      </p:sp>
      <p:sp>
        <p:nvSpPr>
          <p:cNvPr id="31" name="Rectangle 30"/>
          <p:cNvSpPr/>
          <p:nvPr/>
        </p:nvSpPr>
        <p:spPr>
          <a:xfrm>
            <a:off x="7077103" y="4729501"/>
            <a:ext cx="4026256" cy="923330"/>
          </a:xfrm>
          <a:prstGeom prst="rect">
            <a:avLst/>
          </a:prstGeom>
        </p:spPr>
        <p:txBody>
          <a:bodyPr wrap="square">
            <a:spAutoFit/>
          </a:bodyPr>
          <a:lstStyle/>
          <a:p>
            <a:r>
              <a:rPr lang="fr-FR" dirty="0">
                <a:latin typeface="Century Gothic" panose="020B0502020202020204" pitchFamily="34" charset="0"/>
              </a:rPr>
              <a:t>+ de 10.000 dessins de SantéBD pour créer ses propres outils pédagogiques sur la santé. </a:t>
            </a:r>
          </a:p>
        </p:txBody>
      </p:sp>
      <p:pic>
        <p:nvPicPr>
          <p:cNvPr id="27" name="Image 26">
            <a:extLst>
              <a:ext uri="{FF2B5EF4-FFF2-40B4-BE49-F238E27FC236}">
                <a16:creationId xmlns:a16="http://schemas.microsoft.com/office/drawing/2014/main" id="{43B7B49C-78D0-1B48-8573-99FFBDD4ED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012763" y="2150596"/>
            <a:ext cx="3061027" cy="1701038"/>
          </a:xfrm>
          <a:prstGeom prst="rect">
            <a:avLst/>
          </a:prstGeom>
          <a:ln>
            <a:solidFill>
              <a:schemeClr val="accent1"/>
            </a:solidFill>
          </a:ln>
        </p:spPr>
      </p:pic>
      <p:pic>
        <p:nvPicPr>
          <p:cNvPr id="33" name="Image 32">
            <a:extLst>
              <a:ext uri="{FF2B5EF4-FFF2-40B4-BE49-F238E27FC236}">
                <a16:creationId xmlns:a16="http://schemas.microsoft.com/office/drawing/2014/main" id="{19AD70E4-88D3-AC4B-A3A1-CD77D091977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356352" y="2219536"/>
            <a:ext cx="1397000" cy="533400"/>
          </a:xfrm>
          <a:prstGeom prst="rect">
            <a:avLst/>
          </a:prstGeom>
        </p:spPr>
      </p:pic>
      <p:pic>
        <p:nvPicPr>
          <p:cNvPr id="25" name="Image 24">
            <a:extLst>
              <a:ext uri="{FF2B5EF4-FFF2-40B4-BE49-F238E27FC236}">
                <a16:creationId xmlns:a16="http://schemas.microsoft.com/office/drawing/2014/main" id="{2968CE91-A10D-44CF-8625-E0D8058F9C6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747368" y="102947"/>
            <a:ext cx="1213409" cy="895331"/>
          </a:xfrm>
          <a:prstGeom prst="rect">
            <a:avLst/>
          </a:prstGeom>
        </p:spPr>
      </p:pic>
      <p:sp>
        <p:nvSpPr>
          <p:cNvPr id="26" name="ZoneTexte 25">
            <a:extLst>
              <a:ext uri="{FF2B5EF4-FFF2-40B4-BE49-F238E27FC236}">
                <a16:creationId xmlns:a16="http://schemas.microsoft.com/office/drawing/2014/main" id="{4F24F129-C534-4C18-A319-8C87FFC45E90}"/>
              </a:ext>
            </a:extLst>
          </p:cNvPr>
          <p:cNvSpPr txBox="1"/>
          <p:nvPr/>
        </p:nvSpPr>
        <p:spPr>
          <a:xfrm>
            <a:off x="857294" y="3688733"/>
            <a:ext cx="4196983" cy="461665"/>
          </a:xfrm>
          <a:prstGeom prst="rect">
            <a:avLst/>
          </a:prstGeom>
          <a:noFill/>
        </p:spPr>
        <p:txBody>
          <a:bodyPr wrap="none" rtlCol="0">
            <a:spAutoFit/>
          </a:bodyPr>
          <a:lstStyle/>
          <a:p>
            <a:pPr marL="342900" indent="-342900" algn="just">
              <a:buFont typeface="Arial"/>
              <a:buChar char="•"/>
            </a:pPr>
            <a:r>
              <a:rPr lang="fr-FR" sz="2400" b="1" dirty="0">
                <a:latin typeface="Century Gothic" panose="020B0502020202020204" pitchFamily="34" charset="0"/>
              </a:rPr>
              <a:t>10 posters de prévention</a:t>
            </a:r>
          </a:p>
        </p:txBody>
      </p:sp>
      <p:pic>
        <p:nvPicPr>
          <p:cNvPr id="5" name="Image 4">
            <a:extLst>
              <a:ext uri="{FF2B5EF4-FFF2-40B4-BE49-F238E27FC236}">
                <a16:creationId xmlns:a16="http://schemas.microsoft.com/office/drawing/2014/main" id="{FD2CD960-BA1D-4E10-AD9D-B1D57E9BF617}"/>
              </a:ext>
            </a:extLst>
          </p:cNvPr>
          <p:cNvPicPr>
            <a:picLocks noChangeAspect="1"/>
          </p:cNvPicPr>
          <p:nvPr/>
        </p:nvPicPr>
        <p:blipFill>
          <a:blip r:embed="rId6"/>
          <a:stretch>
            <a:fillRect/>
          </a:stretch>
        </p:blipFill>
        <p:spPr>
          <a:xfrm>
            <a:off x="597265" y="4182861"/>
            <a:ext cx="1376361" cy="1945551"/>
          </a:xfrm>
          <a:prstGeom prst="rect">
            <a:avLst/>
          </a:prstGeom>
          <a:ln>
            <a:solidFill>
              <a:schemeClr val="accent1"/>
            </a:solidFill>
          </a:ln>
        </p:spPr>
      </p:pic>
      <p:pic>
        <p:nvPicPr>
          <p:cNvPr id="6" name="Image 5">
            <a:extLst>
              <a:ext uri="{FF2B5EF4-FFF2-40B4-BE49-F238E27FC236}">
                <a16:creationId xmlns:a16="http://schemas.microsoft.com/office/drawing/2014/main" id="{FC8D132A-71C5-471B-9A97-97A4AFE5CA97}"/>
              </a:ext>
            </a:extLst>
          </p:cNvPr>
          <p:cNvPicPr>
            <a:picLocks noChangeAspect="1"/>
          </p:cNvPicPr>
          <p:nvPr/>
        </p:nvPicPr>
        <p:blipFill rotWithShape="1">
          <a:blip r:embed="rId7"/>
          <a:srcRect l="50965" r="25512"/>
          <a:stretch/>
        </p:blipFill>
        <p:spPr>
          <a:xfrm>
            <a:off x="2342223" y="4220277"/>
            <a:ext cx="1443735" cy="1945550"/>
          </a:xfrm>
          <a:prstGeom prst="rect">
            <a:avLst/>
          </a:prstGeom>
          <a:ln>
            <a:solidFill>
              <a:schemeClr val="accent1"/>
            </a:solidFill>
          </a:ln>
        </p:spPr>
      </p:pic>
      <p:pic>
        <p:nvPicPr>
          <p:cNvPr id="29" name="Image 28">
            <a:extLst>
              <a:ext uri="{FF2B5EF4-FFF2-40B4-BE49-F238E27FC236}">
                <a16:creationId xmlns:a16="http://schemas.microsoft.com/office/drawing/2014/main" id="{538F513D-5AED-4326-9EE4-2DF40EA763CA}"/>
              </a:ext>
            </a:extLst>
          </p:cNvPr>
          <p:cNvPicPr>
            <a:picLocks noChangeAspect="1"/>
          </p:cNvPicPr>
          <p:nvPr/>
        </p:nvPicPr>
        <p:blipFill>
          <a:blip r:embed="rId8"/>
          <a:stretch>
            <a:fillRect/>
          </a:stretch>
        </p:blipFill>
        <p:spPr>
          <a:xfrm>
            <a:off x="8442734" y="5639725"/>
            <a:ext cx="2248493" cy="559381"/>
          </a:xfrm>
          <a:prstGeom prst="rect">
            <a:avLst/>
          </a:prstGeom>
        </p:spPr>
      </p:pic>
      <p:sp>
        <p:nvSpPr>
          <p:cNvPr id="42" name="ZoneTexte 41">
            <a:extLst>
              <a:ext uri="{FF2B5EF4-FFF2-40B4-BE49-F238E27FC236}">
                <a16:creationId xmlns:a16="http://schemas.microsoft.com/office/drawing/2014/main" id="{2AB443EC-CE00-4FA8-9665-157ACCAE9E4F}"/>
              </a:ext>
            </a:extLst>
          </p:cNvPr>
          <p:cNvSpPr txBox="1"/>
          <p:nvPr/>
        </p:nvSpPr>
        <p:spPr>
          <a:xfrm>
            <a:off x="3005118" y="6235366"/>
            <a:ext cx="6447950" cy="461665"/>
          </a:xfrm>
          <a:prstGeom prst="rect">
            <a:avLst/>
          </a:prstGeom>
          <a:noFill/>
        </p:spPr>
        <p:txBody>
          <a:bodyPr wrap="square" rtlCol="0">
            <a:spAutoFit/>
          </a:bodyPr>
          <a:lstStyle/>
          <a:p>
            <a:r>
              <a:rPr lang="fr-FR" sz="2400" b="1" dirty="0">
                <a:latin typeface="Century Gothic"/>
                <a:cs typeface="Century Gothic"/>
              </a:rPr>
              <a:t>Contenus en libre accès </a:t>
            </a:r>
            <a:r>
              <a:rPr lang="fr-FR" dirty="0">
                <a:latin typeface="Century Gothic"/>
                <a:cs typeface="Century Gothic"/>
              </a:rPr>
              <a:t>sur </a:t>
            </a:r>
            <a:r>
              <a:rPr lang="fr-FR" dirty="0">
                <a:latin typeface="Century Gothic"/>
                <a:cs typeface="Century Gothic"/>
                <a:hlinkClick r:id="rId9"/>
              </a:rPr>
              <a:t>www.santebd.org</a:t>
            </a:r>
            <a:endParaRPr lang="fr-FR" dirty="0">
              <a:latin typeface="Century Gothic"/>
              <a:cs typeface="Century Gothic"/>
            </a:endParaRPr>
          </a:p>
        </p:txBody>
      </p:sp>
      <p:pic>
        <p:nvPicPr>
          <p:cNvPr id="9" name="Image 8">
            <a:extLst>
              <a:ext uri="{FF2B5EF4-FFF2-40B4-BE49-F238E27FC236}">
                <a16:creationId xmlns:a16="http://schemas.microsoft.com/office/drawing/2014/main" id="{FDD20B6D-7173-4BC1-B54F-D2D0B2DDF7C8}"/>
              </a:ext>
            </a:extLst>
          </p:cNvPr>
          <p:cNvPicPr>
            <a:picLocks noChangeAspect="1"/>
          </p:cNvPicPr>
          <p:nvPr/>
        </p:nvPicPr>
        <p:blipFill>
          <a:blip r:embed="rId10"/>
          <a:stretch>
            <a:fillRect/>
          </a:stretch>
        </p:blipFill>
        <p:spPr>
          <a:xfrm>
            <a:off x="3324658" y="1602890"/>
            <a:ext cx="1206235" cy="1666919"/>
          </a:xfrm>
          <a:prstGeom prst="rect">
            <a:avLst/>
          </a:prstGeom>
          <a:ln>
            <a:solidFill>
              <a:schemeClr val="accent1"/>
            </a:solidFill>
          </a:ln>
        </p:spPr>
      </p:pic>
      <p:pic>
        <p:nvPicPr>
          <p:cNvPr id="11" name="Image 10">
            <a:extLst>
              <a:ext uri="{FF2B5EF4-FFF2-40B4-BE49-F238E27FC236}">
                <a16:creationId xmlns:a16="http://schemas.microsoft.com/office/drawing/2014/main" id="{94090A28-887B-4036-A72C-600A6479B8C0}"/>
              </a:ext>
            </a:extLst>
          </p:cNvPr>
          <p:cNvPicPr>
            <a:picLocks noChangeAspect="1"/>
          </p:cNvPicPr>
          <p:nvPr/>
        </p:nvPicPr>
        <p:blipFill>
          <a:blip r:embed="rId11"/>
          <a:stretch>
            <a:fillRect/>
          </a:stretch>
        </p:blipFill>
        <p:spPr>
          <a:xfrm>
            <a:off x="413091" y="1635931"/>
            <a:ext cx="1217523" cy="1671717"/>
          </a:xfrm>
          <a:prstGeom prst="rect">
            <a:avLst/>
          </a:prstGeom>
          <a:ln>
            <a:solidFill>
              <a:schemeClr val="accent1"/>
            </a:solidFill>
          </a:ln>
        </p:spPr>
      </p:pic>
      <p:pic>
        <p:nvPicPr>
          <p:cNvPr id="12" name="Image 11">
            <a:extLst>
              <a:ext uri="{FF2B5EF4-FFF2-40B4-BE49-F238E27FC236}">
                <a16:creationId xmlns:a16="http://schemas.microsoft.com/office/drawing/2014/main" id="{730EAD84-349B-421C-A79B-11DC52927116}"/>
              </a:ext>
            </a:extLst>
          </p:cNvPr>
          <p:cNvPicPr>
            <a:picLocks noChangeAspect="1"/>
          </p:cNvPicPr>
          <p:nvPr/>
        </p:nvPicPr>
        <p:blipFill>
          <a:blip r:embed="rId12"/>
          <a:stretch>
            <a:fillRect/>
          </a:stretch>
        </p:blipFill>
        <p:spPr>
          <a:xfrm>
            <a:off x="4809257" y="1603468"/>
            <a:ext cx="1144899" cy="1665763"/>
          </a:xfrm>
          <a:prstGeom prst="rect">
            <a:avLst/>
          </a:prstGeom>
          <a:ln>
            <a:solidFill>
              <a:schemeClr val="accent1"/>
            </a:solidFill>
          </a:ln>
        </p:spPr>
      </p:pic>
      <p:pic>
        <p:nvPicPr>
          <p:cNvPr id="13" name="Image 12">
            <a:extLst>
              <a:ext uri="{FF2B5EF4-FFF2-40B4-BE49-F238E27FC236}">
                <a16:creationId xmlns:a16="http://schemas.microsoft.com/office/drawing/2014/main" id="{4C4F0744-F1C3-48C5-A45F-F8760CB5CC5B}"/>
              </a:ext>
            </a:extLst>
          </p:cNvPr>
          <p:cNvPicPr>
            <a:picLocks noChangeAspect="1"/>
          </p:cNvPicPr>
          <p:nvPr/>
        </p:nvPicPr>
        <p:blipFill>
          <a:blip r:embed="rId13"/>
          <a:stretch>
            <a:fillRect/>
          </a:stretch>
        </p:blipFill>
        <p:spPr>
          <a:xfrm>
            <a:off x="1886986" y="1626285"/>
            <a:ext cx="1183768" cy="1649033"/>
          </a:xfrm>
          <a:prstGeom prst="rect">
            <a:avLst/>
          </a:prstGeom>
          <a:ln>
            <a:solidFill>
              <a:schemeClr val="accent1"/>
            </a:solidFill>
          </a:ln>
        </p:spPr>
      </p:pic>
      <p:pic>
        <p:nvPicPr>
          <p:cNvPr id="14" name="Image 13">
            <a:extLst>
              <a:ext uri="{FF2B5EF4-FFF2-40B4-BE49-F238E27FC236}">
                <a16:creationId xmlns:a16="http://schemas.microsoft.com/office/drawing/2014/main" id="{7AD47035-E7F6-4AE9-AF6B-80A25CE02505}"/>
              </a:ext>
            </a:extLst>
          </p:cNvPr>
          <p:cNvPicPr>
            <a:picLocks noChangeAspect="1"/>
          </p:cNvPicPr>
          <p:nvPr/>
        </p:nvPicPr>
        <p:blipFill>
          <a:blip r:embed="rId14"/>
          <a:stretch>
            <a:fillRect/>
          </a:stretch>
        </p:blipFill>
        <p:spPr>
          <a:xfrm>
            <a:off x="4147850" y="4158345"/>
            <a:ext cx="1377815" cy="1944793"/>
          </a:xfrm>
          <a:prstGeom prst="rect">
            <a:avLst/>
          </a:prstGeom>
        </p:spPr>
      </p:pic>
    </p:spTree>
    <p:extLst>
      <p:ext uri="{BB962C8B-B14F-4D97-AF65-F5344CB8AC3E}">
        <p14:creationId xmlns:p14="http://schemas.microsoft.com/office/powerpoint/2010/main" val="31198550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0DB4A636-E60A-DB4B-A882-E439986923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1114" y="1479236"/>
            <a:ext cx="10109771" cy="5035063"/>
          </a:xfrm>
          <a:prstGeom prst="rect">
            <a:avLst/>
          </a:prstGeom>
        </p:spPr>
      </p:pic>
      <p:sp>
        <p:nvSpPr>
          <p:cNvPr id="11" name="Titre 1">
            <a:extLst>
              <a:ext uri="{FF2B5EF4-FFF2-40B4-BE49-F238E27FC236}">
                <a16:creationId xmlns:a16="http://schemas.microsoft.com/office/drawing/2014/main" id="{BC21F3E4-FDE5-C24E-9B56-B67401820A8A}"/>
              </a:ext>
            </a:extLst>
          </p:cNvPr>
          <p:cNvSpPr>
            <a:spLocks noGrp="1"/>
          </p:cNvSpPr>
          <p:nvPr>
            <p:ph type="title"/>
          </p:nvPr>
        </p:nvSpPr>
        <p:spPr>
          <a:xfrm>
            <a:off x="664438" y="464445"/>
            <a:ext cx="11527562" cy="1160710"/>
          </a:xfrm>
          <a:noFill/>
        </p:spPr>
        <p:txBody>
          <a:bodyPr>
            <a:noAutofit/>
          </a:bodyPr>
          <a:lstStyle/>
          <a:p>
            <a:pPr algn="l"/>
            <a:r>
              <a:rPr lang="fr-FR" sz="3600" b="1" dirty="0">
                <a:solidFill>
                  <a:srgbClr val="0070C0"/>
                </a:solidFill>
                <a:latin typeface="Century Gothic" panose="020B0502020202020204" pitchFamily="34" charset="0"/>
              </a:rPr>
              <a:t>Les bandes dessinées </a:t>
            </a:r>
            <a:r>
              <a:rPr lang="fr-FR" sz="3600" dirty="0">
                <a:latin typeface="Century Gothic" panose="020B0502020202020204" pitchFamily="34" charset="0"/>
              </a:rPr>
              <a:t>personnalisables et en libre accès sur </a:t>
            </a:r>
            <a:r>
              <a:rPr lang="fr-FR" sz="3600" dirty="0">
                <a:latin typeface="Century Gothic"/>
                <a:cs typeface="Century Gothic"/>
                <a:hlinkClick r:id="rId4"/>
              </a:rPr>
              <a:t>www.santebd.org</a:t>
            </a:r>
            <a:r>
              <a:rPr lang="fr-FR" sz="3600" dirty="0">
                <a:latin typeface="Century Gothic"/>
                <a:cs typeface="Century Gothic"/>
              </a:rPr>
              <a:t> </a:t>
            </a:r>
            <a:r>
              <a:rPr lang="fr-FR" sz="3600" dirty="0">
                <a:latin typeface="Century Gothic" panose="020B0502020202020204" pitchFamily="34" charset="0"/>
              </a:rPr>
              <a:t/>
            </a:r>
            <a:br>
              <a:rPr lang="fr-FR" sz="3600" dirty="0">
                <a:latin typeface="Century Gothic" panose="020B0502020202020204" pitchFamily="34" charset="0"/>
              </a:rPr>
            </a:br>
            <a:endParaRPr lang="fr-FR" sz="3600" dirty="0">
              <a:latin typeface="Century Gothic" panose="020B0502020202020204" pitchFamily="34" charset="0"/>
            </a:endParaRPr>
          </a:p>
        </p:txBody>
      </p:sp>
      <p:sp>
        <p:nvSpPr>
          <p:cNvPr id="17" name="Rectangle 16">
            <a:extLst>
              <a:ext uri="{FF2B5EF4-FFF2-40B4-BE49-F238E27FC236}">
                <a16:creationId xmlns:a16="http://schemas.microsoft.com/office/drawing/2014/main" id="{541A16C1-40FE-49BB-8538-D8197F3803C7}"/>
              </a:ext>
            </a:extLst>
          </p:cNvPr>
          <p:cNvSpPr/>
          <p:nvPr/>
        </p:nvSpPr>
        <p:spPr>
          <a:xfrm>
            <a:off x="283395" y="0"/>
            <a:ext cx="267629" cy="1325563"/>
          </a:xfrm>
          <a:prstGeom prst="rect">
            <a:avLst/>
          </a:prstGeom>
          <a:solidFill>
            <a:srgbClr val="39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2668851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9FCF5-E761-487E-9C74-58B451C286FD}"/>
              </a:ext>
            </a:extLst>
          </p:cNvPr>
          <p:cNvSpPr>
            <a:spLocks noGrp="1"/>
          </p:cNvSpPr>
          <p:nvPr>
            <p:ph type="title"/>
          </p:nvPr>
        </p:nvSpPr>
        <p:spPr>
          <a:xfrm>
            <a:off x="814881" y="23050"/>
            <a:ext cx="10952356" cy="1325563"/>
          </a:xfrm>
          <a:noFill/>
        </p:spPr>
        <p:txBody>
          <a:bodyPr>
            <a:normAutofit/>
          </a:bodyPr>
          <a:lstStyle/>
          <a:p>
            <a:r>
              <a:rPr lang="fr-FR" sz="3600" b="1" dirty="0">
                <a:solidFill>
                  <a:srgbClr val="3974B9"/>
                </a:solidFill>
                <a:latin typeface="Century Gothic" panose="020B0502020202020204" pitchFamily="34" charset="0"/>
              </a:rPr>
              <a:t>SantéBD</a:t>
            </a:r>
            <a:r>
              <a:rPr lang="fr-FR" sz="3600" b="1" dirty="0">
                <a:latin typeface="Century Gothic" panose="020B0502020202020204" pitchFamily="34" charset="0"/>
              </a:rPr>
              <a:t> </a:t>
            </a:r>
            <a:r>
              <a:rPr lang="fr-FR" sz="3600" b="1" dirty="0">
                <a:solidFill>
                  <a:srgbClr val="3974B9"/>
                </a:solidFill>
                <a:latin typeface="Century Gothic" panose="020B0502020202020204" pitchFamily="34" charset="0"/>
              </a:rPr>
              <a:t>multilingue </a:t>
            </a:r>
            <a:r>
              <a:rPr lang="fr-FR" sz="3600" dirty="0">
                <a:latin typeface="Century Gothic" panose="020B0502020202020204" pitchFamily="34" charset="0"/>
              </a:rPr>
              <a:t>pour les patients étrangers et populations migrantes</a:t>
            </a:r>
            <a:endParaRPr lang="fr-FR" sz="2000" dirty="0">
              <a:latin typeface="Century Gothic" panose="020B0502020202020204" pitchFamily="34" charset="0"/>
            </a:endParaRPr>
          </a:p>
        </p:txBody>
      </p:sp>
      <p:sp>
        <p:nvSpPr>
          <p:cNvPr id="10" name="Rectangle 9">
            <a:extLst>
              <a:ext uri="{FF2B5EF4-FFF2-40B4-BE49-F238E27FC236}">
                <a16:creationId xmlns:a16="http://schemas.microsoft.com/office/drawing/2014/main" id="{7A13AF31-33E9-445A-B005-47DD8590177E}"/>
              </a:ext>
            </a:extLst>
          </p:cNvPr>
          <p:cNvSpPr/>
          <p:nvPr/>
        </p:nvSpPr>
        <p:spPr>
          <a:xfrm>
            <a:off x="1033259" y="2238762"/>
            <a:ext cx="5257800" cy="3739485"/>
          </a:xfrm>
          <a:prstGeom prst="rect">
            <a:avLst/>
          </a:prstGeom>
        </p:spPr>
        <p:txBody>
          <a:bodyPr wrap="square">
            <a:spAutoFit/>
          </a:bodyPr>
          <a:lstStyle/>
          <a:p>
            <a:pPr marL="285750" indent="-285750">
              <a:spcAft>
                <a:spcPts val="600"/>
              </a:spcAft>
              <a:buFont typeface="Wingdings" pitchFamily="2" charset="2"/>
              <a:buChar char="ü"/>
            </a:pPr>
            <a:r>
              <a:rPr lang="fr-FR" dirty="0">
                <a:latin typeface="Century Gothic" panose="020B0502020202020204" pitchFamily="34" charset="0"/>
              </a:rPr>
              <a:t>+ de 50 </a:t>
            </a:r>
            <a:r>
              <a:rPr lang="fr-FR" b="1" dirty="0">
                <a:latin typeface="Century Gothic" panose="020B0502020202020204" pitchFamily="34" charset="0"/>
              </a:rPr>
              <a:t>fiches en langues étrangères</a:t>
            </a:r>
          </a:p>
          <a:p>
            <a:pPr>
              <a:spcAft>
                <a:spcPts val="600"/>
              </a:spcAft>
            </a:pPr>
            <a:r>
              <a:rPr lang="fr-FR" b="1" dirty="0">
                <a:solidFill>
                  <a:srgbClr val="3974B9"/>
                </a:solidFill>
                <a:latin typeface="Century Gothic" panose="020B0502020202020204" pitchFamily="34" charset="0"/>
              </a:rPr>
              <a:t>Anglais : </a:t>
            </a:r>
            <a:r>
              <a:rPr lang="fr-FR" dirty="0">
                <a:latin typeface="Century Gothic" panose="020B0502020202020204" pitchFamily="34" charset="0"/>
              </a:rPr>
              <a:t>29 fiches</a:t>
            </a:r>
          </a:p>
          <a:p>
            <a:pPr>
              <a:spcAft>
                <a:spcPts val="600"/>
              </a:spcAft>
            </a:pPr>
            <a:r>
              <a:rPr lang="fr-FR" b="1" dirty="0">
                <a:solidFill>
                  <a:srgbClr val="3974B9"/>
                </a:solidFill>
                <a:latin typeface="Century Gothic" panose="020B0502020202020204" pitchFamily="34" charset="0"/>
              </a:rPr>
              <a:t>Allemand : </a:t>
            </a:r>
            <a:r>
              <a:rPr lang="fr-FR" dirty="0">
                <a:latin typeface="Century Gothic" panose="020B0502020202020204" pitchFamily="34" charset="0"/>
              </a:rPr>
              <a:t>11 fiches</a:t>
            </a:r>
            <a:endParaRPr lang="fr-FR" b="1" dirty="0">
              <a:solidFill>
                <a:srgbClr val="3974B9"/>
              </a:solidFill>
              <a:latin typeface="Century Gothic" panose="020B0502020202020204" pitchFamily="34" charset="0"/>
            </a:endParaRPr>
          </a:p>
          <a:p>
            <a:pPr>
              <a:spcAft>
                <a:spcPts val="600"/>
              </a:spcAft>
            </a:pPr>
            <a:r>
              <a:rPr lang="fr-FR" b="1" dirty="0">
                <a:solidFill>
                  <a:srgbClr val="3974B9"/>
                </a:solidFill>
                <a:latin typeface="Century Gothic" panose="020B0502020202020204" pitchFamily="34" charset="0"/>
              </a:rPr>
              <a:t>Espagnol : </a:t>
            </a:r>
            <a:r>
              <a:rPr lang="fr-FR" dirty="0">
                <a:latin typeface="Century Gothic" panose="020B0502020202020204" pitchFamily="34" charset="0"/>
              </a:rPr>
              <a:t>7 fiches</a:t>
            </a:r>
          </a:p>
          <a:p>
            <a:pPr>
              <a:spcAft>
                <a:spcPts val="600"/>
              </a:spcAft>
            </a:pPr>
            <a:r>
              <a:rPr lang="fr-FR" b="1" dirty="0">
                <a:solidFill>
                  <a:srgbClr val="3974B9"/>
                </a:solidFill>
                <a:latin typeface="Century Gothic" panose="020B0502020202020204" pitchFamily="34" charset="0"/>
              </a:rPr>
              <a:t>Roumain : </a:t>
            </a:r>
            <a:r>
              <a:rPr lang="fr-FR" dirty="0">
                <a:latin typeface="Century Gothic" panose="020B0502020202020204" pitchFamily="34" charset="0"/>
              </a:rPr>
              <a:t>4 fiches</a:t>
            </a:r>
          </a:p>
          <a:p>
            <a:pPr>
              <a:spcAft>
                <a:spcPts val="600"/>
              </a:spcAft>
            </a:pPr>
            <a:endParaRPr lang="fr-FR" sz="2000" b="1" dirty="0">
              <a:solidFill>
                <a:srgbClr val="3974B9"/>
              </a:solidFill>
              <a:latin typeface="Century Gothic" panose="020B0502020202020204" pitchFamily="34" charset="0"/>
            </a:endParaRPr>
          </a:p>
          <a:p>
            <a:pPr>
              <a:spcAft>
                <a:spcPts val="600"/>
              </a:spcAft>
            </a:pPr>
            <a:endParaRPr lang="fr-FR" sz="2000" dirty="0">
              <a:latin typeface="Century Gothic" panose="020B0502020202020204" pitchFamily="34" charset="0"/>
            </a:endParaRPr>
          </a:p>
          <a:p>
            <a:pPr>
              <a:spcAft>
                <a:spcPts val="600"/>
              </a:spcAft>
            </a:pPr>
            <a:endParaRPr lang="fr-FR" sz="2000" dirty="0">
              <a:latin typeface="Century Gothic" panose="020B0502020202020204" pitchFamily="34" charset="0"/>
            </a:endParaRPr>
          </a:p>
          <a:p>
            <a:pPr>
              <a:spcAft>
                <a:spcPts val="600"/>
              </a:spcAft>
            </a:pPr>
            <a:endParaRPr lang="fr-FR" sz="2000" dirty="0">
              <a:latin typeface="Century Gothic" panose="020B0502020202020204" pitchFamily="34" charset="0"/>
            </a:endParaRPr>
          </a:p>
          <a:p>
            <a:pPr>
              <a:spcAft>
                <a:spcPts val="600"/>
              </a:spcAft>
            </a:pPr>
            <a:endParaRPr lang="fr-FR" sz="2000" dirty="0">
              <a:latin typeface="Century Gothic" panose="020B0502020202020204" pitchFamily="34" charset="0"/>
            </a:endParaRPr>
          </a:p>
        </p:txBody>
      </p:sp>
      <p:sp>
        <p:nvSpPr>
          <p:cNvPr id="13" name="Rectangle 12">
            <a:extLst>
              <a:ext uri="{FF2B5EF4-FFF2-40B4-BE49-F238E27FC236}">
                <a16:creationId xmlns:a16="http://schemas.microsoft.com/office/drawing/2014/main" id="{C0FE76FC-9619-3A40-87DB-05851906D418}"/>
              </a:ext>
            </a:extLst>
          </p:cNvPr>
          <p:cNvSpPr/>
          <p:nvPr/>
        </p:nvSpPr>
        <p:spPr>
          <a:xfrm>
            <a:off x="391227" y="2832"/>
            <a:ext cx="267629" cy="1325563"/>
          </a:xfrm>
          <a:prstGeom prst="rect">
            <a:avLst/>
          </a:prstGeom>
          <a:solidFill>
            <a:srgbClr val="39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2A598E59-4D89-154F-B71A-75C7150C8375}"/>
              </a:ext>
            </a:extLst>
          </p:cNvPr>
          <p:cNvSpPr txBox="1"/>
          <p:nvPr/>
        </p:nvSpPr>
        <p:spPr>
          <a:xfrm>
            <a:off x="1033259" y="4502562"/>
            <a:ext cx="5102679" cy="723275"/>
          </a:xfrm>
          <a:prstGeom prst="rect">
            <a:avLst/>
          </a:prstGeom>
          <a:noFill/>
        </p:spPr>
        <p:txBody>
          <a:bodyPr wrap="none" rtlCol="0">
            <a:spAutoFit/>
          </a:bodyPr>
          <a:lstStyle/>
          <a:p>
            <a:pPr>
              <a:spcAft>
                <a:spcPts val="600"/>
              </a:spcAft>
            </a:pPr>
            <a:r>
              <a:rPr lang="fr-FR" dirty="0">
                <a:latin typeface="Century Gothic" panose="020B0502020202020204" pitchFamily="34" charset="0"/>
              </a:rPr>
              <a:t>Bientôt </a:t>
            </a:r>
            <a:r>
              <a:rPr lang="fr-FR" b="1" dirty="0">
                <a:latin typeface="Century Gothic" panose="020B0502020202020204" pitchFamily="34" charset="0"/>
              </a:rPr>
              <a:t>SantéBD en arabe </a:t>
            </a:r>
            <a:r>
              <a:rPr lang="fr-FR" dirty="0">
                <a:latin typeface="Century Gothic" panose="020B0502020202020204" pitchFamily="34" charset="0"/>
              </a:rPr>
              <a:t>(partenariat avec</a:t>
            </a:r>
          </a:p>
          <a:p>
            <a:pPr>
              <a:spcAft>
                <a:spcPts val="600"/>
              </a:spcAft>
            </a:pPr>
            <a:r>
              <a:rPr lang="fr-FR" dirty="0">
                <a:latin typeface="Century Gothic" panose="020B0502020202020204" pitchFamily="34" charset="0"/>
              </a:rPr>
              <a:t> Autisme Maroc et la Fondation Orange)</a:t>
            </a:r>
          </a:p>
        </p:txBody>
      </p:sp>
      <p:pic>
        <p:nvPicPr>
          <p:cNvPr id="7" name="Image 6" descr="Une image contenant texte&#10;&#10;Description générée automatiquement">
            <a:extLst>
              <a:ext uri="{FF2B5EF4-FFF2-40B4-BE49-F238E27FC236}">
                <a16:creationId xmlns:a16="http://schemas.microsoft.com/office/drawing/2014/main" id="{03E44E12-FFFB-0345-AFF1-6969AF3657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2912" y="1840798"/>
            <a:ext cx="2127433" cy="3023402"/>
          </a:xfrm>
          <a:prstGeom prst="rect">
            <a:avLst/>
          </a:prstGeom>
          <a:ln>
            <a:solidFill>
              <a:schemeClr val="accent1"/>
            </a:solidFill>
          </a:ln>
        </p:spPr>
      </p:pic>
      <p:pic>
        <p:nvPicPr>
          <p:cNvPr id="3" name="Image 2">
            <a:extLst>
              <a:ext uri="{FF2B5EF4-FFF2-40B4-BE49-F238E27FC236}">
                <a16:creationId xmlns:a16="http://schemas.microsoft.com/office/drawing/2014/main" id="{C268ACBE-A132-49CB-8A6E-1FD4A5397C05}"/>
              </a:ext>
            </a:extLst>
          </p:cNvPr>
          <p:cNvPicPr>
            <a:picLocks noChangeAspect="1"/>
          </p:cNvPicPr>
          <p:nvPr/>
        </p:nvPicPr>
        <p:blipFill>
          <a:blip r:embed="rId4"/>
          <a:stretch>
            <a:fillRect/>
          </a:stretch>
        </p:blipFill>
        <p:spPr>
          <a:xfrm>
            <a:off x="9867014" y="1838223"/>
            <a:ext cx="2127433" cy="3025977"/>
          </a:xfrm>
          <a:prstGeom prst="rect">
            <a:avLst/>
          </a:prstGeom>
          <a:ln>
            <a:solidFill>
              <a:schemeClr val="accent1"/>
            </a:solidFill>
          </a:ln>
        </p:spPr>
      </p:pic>
    </p:spTree>
    <p:extLst>
      <p:ext uri="{BB962C8B-B14F-4D97-AF65-F5344CB8AC3E}">
        <p14:creationId xmlns:p14="http://schemas.microsoft.com/office/powerpoint/2010/main" val="2883641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9FCF5-E761-487E-9C74-58B451C286FD}"/>
              </a:ext>
            </a:extLst>
          </p:cNvPr>
          <p:cNvSpPr>
            <a:spLocks noGrp="1"/>
          </p:cNvSpPr>
          <p:nvPr>
            <p:ph type="title"/>
          </p:nvPr>
        </p:nvSpPr>
        <p:spPr>
          <a:xfrm>
            <a:off x="1051503" y="64113"/>
            <a:ext cx="10515600" cy="1325563"/>
          </a:xfrm>
          <a:noFill/>
          <a:ln>
            <a:noFill/>
          </a:ln>
        </p:spPr>
        <p:txBody>
          <a:bodyPr>
            <a:normAutofit/>
          </a:bodyPr>
          <a:lstStyle/>
          <a:p>
            <a:r>
              <a:rPr lang="fr-FR" sz="3600" b="1" dirty="0">
                <a:solidFill>
                  <a:srgbClr val="3974B9"/>
                </a:solidFill>
                <a:latin typeface="Century Gothic" panose="020B0502020202020204" pitchFamily="34" charset="0"/>
              </a:rPr>
              <a:t>25 vidéos disponibles </a:t>
            </a:r>
            <a:r>
              <a:rPr lang="fr-FR" sz="3600" dirty="0">
                <a:latin typeface="Century Gothic" panose="020B0502020202020204" pitchFamily="34" charset="0"/>
              </a:rPr>
              <a:t>sur la chaîne YouTube de SantéBD</a:t>
            </a:r>
          </a:p>
        </p:txBody>
      </p:sp>
      <p:sp>
        <p:nvSpPr>
          <p:cNvPr id="70" name="Ellipse 69">
            <a:extLst>
              <a:ext uri="{FF2B5EF4-FFF2-40B4-BE49-F238E27FC236}">
                <a16:creationId xmlns:a16="http://schemas.microsoft.com/office/drawing/2014/main" id="{125A869D-B975-4399-870A-74E6D258186F}"/>
              </a:ext>
            </a:extLst>
          </p:cNvPr>
          <p:cNvSpPr/>
          <p:nvPr/>
        </p:nvSpPr>
        <p:spPr>
          <a:xfrm>
            <a:off x="9064287" y="1783836"/>
            <a:ext cx="825517" cy="8255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Ellipse 2">
            <a:extLst>
              <a:ext uri="{FF2B5EF4-FFF2-40B4-BE49-F238E27FC236}">
                <a16:creationId xmlns:a16="http://schemas.microsoft.com/office/drawing/2014/main" id="{788648EA-D672-499B-8729-1349B4330BB7}"/>
              </a:ext>
            </a:extLst>
          </p:cNvPr>
          <p:cNvSpPr/>
          <p:nvPr/>
        </p:nvSpPr>
        <p:spPr>
          <a:xfrm>
            <a:off x="2154335" y="1771440"/>
            <a:ext cx="824414" cy="8244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6B6DCFF6-BB36-F649-BBCB-F491E4E1F83C}"/>
              </a:ext>
            </a:extLst>
          </p:cNvPr>
          <p:cNvSpPr/>
          <p:nvPr/>
        </p:nvSpPr>
        <p:spPr>
          <a:xfrm>
            <a:off x="403860" y="0"/>
            <a:ext cx="267629" cy="1325563"/>
          </a:xfrm>
          <a:prstGeom prst="rect">
            <a:avLst/>
          </a:prstGeom>
          <a:solidFill>
            <a:srgbClr val="39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4" name="Image 3">
            <a:extLst>
              <a:ext uri="{FF2B5EF4-FFF2-40B4-BE49-F238E27FC236}">
                <a16:creationId xmlns:a16="http://schemas.microsoft.com/office/drawing/2014/main" id="{621D57D5-C7E5-4707-AAB4-A201E28D33D7}"/>
              </a:ext>
            </a:extLst>
          </p:cNvPr>
          <p:cNvPicPr>
            <a:picLocks noChangeAspect="1"/>
          </p:cNvPicPr>
          <p:nvPr/>
        </p:nvPicPr>
        <p:blipFill>
          <a:blip r:embed="rId3"/>
          <a:stretch>
            <a:fillRect/>
          </a:stretch>
        </p:blipFill>
        <p:spPr>
          <a:xfrm>
            <a:off x="10963410" y="127726"/>
            <a:ext cx="920576" cy="652329"/>
          </a:xfrm>
          <a:prstGeom prst="rect">
            <a:avLst/>
          </a:prstGeom>
        </p:spPr>
      </p:pic>
      <p:pic>
        <p:nvPicPr>
          <p:cNvPr id="8" name="Image 7">
            <a:extLst>
              <a:ext uri="{FF2B5EF4-FFF2-40B4-BE49-F238E27FC236}">
                <a16:creationId xmlns:a16="http://schemas.microsoft.com/office/drawing/2014/main" id="{FF7A7A7F-DB37-4F57-AC42-98B5182F9199}"/>
              </a:ext>
            </a:extLst>
          </p:cNvPr>
          <p:cNvPicPr>
            <a:picLocks noChangeAspect="1"/>
          </p:cNvPicPr>
          <p:nvPr/>
        </p:nvPicPr>
        <p:blipFill>
          <a:blip r:embed="rId4"/>
          <a:stretch>
            <a:fillRect/>
          </a:stretch>
        </p:blipFill>
        <p:spPr>
          <a:xfrm>
            <a:off x="671489" y="1771440"/>
            <a:ext cx="7680590" cy="4410233"/>
          </a:xfrm>
          <a:prstGeom prst="rect">
            <a:avLst/>
          </a:prstGeom>
        </p:spPr>
      </p:pic>
      <p:sp>
        <p:nvSpPr>
          <p:cNvPr id="12" name="ZoneTexte 11">
            <a:extLst>
              <a:ext uri="{FF2B5EF4-FFF2-40B4-BE49-F238E27FC236}">
                <a16:creationId xmlns:a16="http://schemas.microsoft.com/office/drawing/2014/main" id="{43733D2A-88F1-41CC-8627-760D762FCFE8}"/>
              </a:ext>
            </a:extLst>
          </p:cNvPr>
          <p:cNvSpPr txBox="1"/>
          <p:nvPr/>
        </p:nvSpPr>
        <p:spPr>
          <a:xfrm>
            <a:off x="8623005" y="2834078"/>
            <a:ext cx="3568995" cy="2031325"/>
          </a:xfrm>
          <a:prstGeom prst="rect">
            <a:avLst/>
          </a:prstGeom>
          <a:noFill/>
        </p:spPr>
        <p:txBody>
          <a:bodyPr wrap="square" rtlCol="0">
            <a:spAutoFit/>
          </a:bodyPr>
          <a:lstStyle/>
          <a:p>
            <a:r>
              <a:rPr lang="fr-FR" b="1" dirty="0"/>
              <a:t>Le vaccin contre la COVID-19</a:t>
            </a:r>
          </a:p>
          <a:p>
            <a:endParaRPr lang="fr-FR" dirty="0"/>
          </a:p>
          <a:p>
            <a:r>
              <a:rPr lang="fr-FR" dirty="0"/>
              <a:t>Vidéo avec : </a:t>
            </a:r>
          </a:p>
          <a:p>
            <a:pPr marL="285750" indent="-285750">
              <a:buFontTx/>
              <a:buChar char="-"/>
            </a:pPr>
            <a:r>
              <a:rPr lang="fr-FR" dirty="0"/>
              <a:t>Voix off, </a:t>
            </a:r>
          </a:p>
          <a:p>
            <a:pPr marL="285750" indent="-285750">
              <a:buFontTx/>
              <a:buChar char="-"/>
            </a:pPr>
            <a:r>
              <a:rPr lang="fr-FR" dirty="0"/>
              <a:t>Textes</a:t>
            </a:r>
          </a:p>
          <a:p>
            <a:pPr marL="285750" indent="-285750">
              <a:buFontTx/>
              <a:buChar char="-"/>
            </a:pPr>
            <a:r>
              <a:rPr lang="fr-FR" dirty="0"/>
              <a:t>Traduction en LSF</a:t>
            </a:r>
          </a:p>
          <a:p>
            <a:pPr marL="285750" indent="-285750">
              <a:buFontTx/>
              <a:buChar char="-"/>
            </a:pPr>
            <a:r>
              <a:rPr lang="fr-FR" dirty="0"/>
              <a:t>Rythme lent</a:t>
            </a:r>
          </a:p>
        </p:txBody>
      </p:sp>
      <p:sp>
        <p:nvSpPr>
          <p:cNvPr id="13" name="ZoneTexte 12">
            <a:extLst>
              <a:ext uri="{FF2B5EF4-FFF2-40B4-BE49-F238E27FC236}">
                <a16:creationId xmlns:a16="http://schemas.microsoft.com/office/drawing/2014/main" id="{857CFDA0-DC09-44CD-A6BE-0E0D032AF528}"/>
              </a:ext>
            </a:extLst>
          </p:cNvPr>
          <p:cNvSpPr txBox="1"/>
          <p:nvPr/>
        </p:nvSpPr>
        <p:spPr>
          <a:xfrm>
            <a:off x="8773964" y="5231806"/>
            <a:ext cx="3267075" cy="369332"/>
          </a:xfrm>
          <a:prstGeom prst="rect">
            <a:avLst/>
          </a:prstGeom>
          <a:noFill/>
        </p:spPr>
        <p:txBody>
          <a:bodyPr wrap="square" rtlCol="0">
            <a:spAutoFit/>
          </a:bodyPr>
          <a:lstStyle/>
          <a:p>
            <a:r>
              <a:rPr lang="fr-FR" dirty="0">
                <a:hlinkClick r:id="rId5">
                  <a:extLst>
                    <a:ext uri="{A12FA001-AC4F-418D-AE19-62706E023703}">
                      <ahyp:hlinkClr xmlns:ahyp="http://schemas.microsoft.com/office/drawing/2018/hyperlinkcolor" xmlns="" val="tx"/>
                    </a:ext>
                  </a:extLst>
                </a:hlinkClick>
              </a:rPr>
              <a:t>En version  vidéo, cliquez ICI </a:t>
            </a:r>
            <a:endParaRPr lang="fr-FR" dirty="0"/>
          </a:p>
        </p:txBody>
      </p:sp>
    </p:spTree>
    <p:extLst>
      <p:ext uri="{BB962C8B-B14F-4D97-AF65-F5344CB8AC3E}">
        <p14:creationId xmlns:p14="http://schemas.microsoft.com/office/powerpoint/2010/main" val="27526556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6481559A-B825-4B1F-BE48-C44EEE86D92E}"/>
              </a:ext>
            </a:extLst>
          </p:cNvPr>
          <p:cNvSpPr>
            <a:spLocks noGrp="1"/>
          </p:cNvSpPr>
          <p:nvPr>
            <p:ph idx="1"/>
          </p:nvPr>
        </p:nvSpPr>
        <p:spPr>
          <a:xfrm>
            <a:off x="134180" y="5342963"/>
            <a:ext cx="4387472" cy="1325563"/>
          </a:xfrm>
        </p:spPr>
        <p:txBody>
          <a:bodyPr>
            <a:normAutofit lnSpcReduction="10000"/>
          </a:bodyPr>
          <a:lstStyle/>
          <a:p>
            <a:pPr marL="0" indent="0" algn="ctr">
              <a:buNone/>
            </a:pPr>
            <a:r>
              <a:rPr lang="fr-FR" sz="1050" dirty="0">
                <a:latin typeface="Century Gothic" panose="020B0502020202020204" pitchFamily="34" charset="0"/>
              </a:rPr>
              <a:t>Mention légales</a:t>
            </a:r>
            <a:r>
              <a:rPr kumimoji="0" lang="fr-FR" altLang="fr-FR" sz="1050" b="0" i="0" u="none" strike="noStrike" cap="none" normalizeH="0" baseline="0" dirty="0">
                <a:ln>
                  <a:noFill/>
                </a:ln>
                <a:solidFill>
                  <a:schemeClr val="tx1"/>
                </a:solidFill>
                <a:effectLst/>
                <a:latin typeface="Century Gothic" panose="020B0502020202020204" pitchFamily="34" charset="0"/>
              </a:rPr>
              <a:t/>
            </a:r>
            <a:br>
              <a:rPr kumimoji="0" lang="fr-FR" altLang="fr-FR" sz="1050" b="0" i="0" u="none" strike="noStrike" cap="none" normalizeH="0" baseline="0" dirty="0">
                <a:ln>
                  <a:noFill/>
                </a:ln>
                <a:solidFill>
                  <a:schemeClr val="tx1"/>
                </a:solidFill>
                <a:effectLst/>
                <a:latin typeface="Century Gothic" panose="020B0502020202020204" pitchFamily="34" charset="0"/>
              </a:rPr>
            </a:br>
            <a:r>
              <a:rPr kumimoji="0" lang="fr-FR" altLang="fr-FR" sz="1050" b="0" i="1" u="none" strike="noStrike" cap="none" normalizeH="0" baseline="0" dirty="0">
                <a:ln>
                  <a:noFill/>
                </a:ln>
                <a:solidFill>
                  <a:schemeClr val="tx1"/>
                </a:solidFill>
                <a:effectLst/>
                <a:latin typeface="Century Gothic" panose="020B0502020202020204" pitchFamily="34" charset="0"/>
              </a:rPr>
              <a:t> </a:t>
            </a:r>
            <a:r>
              <a:rPr kumimoji="0" lang="fr-FR" altLang="fr-FR" sz="1050" b="1" i="1" u="none" strike="noStrike" cap="none" normalizeH="0" baseline="0" dirty="0">
                <a:ln>
                  <a:noFill/>
                </a:ln>
                <a:solidFill>
                  <a:schemeClr val="tx1"/>
                </a:solidFill>
                <a:effectLst/>
                <a:latin typeface="Century Gothic" panose="020B0502020202020204" pitchFamily="34" charset="0"/>
              </a:rPr>
              <a:t>©SantéBD – Association CoActis Santé</a:t>
            </a:r>
          </a:p>
          <a:p>
            <a:pPr marL="0" marR="0" lvl="0" indent="0" algn="ctr" defTabSz="914400" rtl="0" eaLnBrk="0" fontAlgn="base" latinLnBrk="0" hangingPunct="0">
              <a:lnSpc>
                <a:spcPct val="100000"/>
              </a:lnSpc>
              <a:spcBef>
                <a:spcPct val="0"/>
              </a:spcBef>
              <a:spcAft>
                <a:spcPct val="0"/>
              </a:spcAft>
              <a:buClrTx/>
              <a:buSzTx/>
              <a:buFontTx/>
              <a:buNone/>
              <a:tabLst/>
            </a:pPr>
            <a:r>
              <a:rPr kumimoji="0" lang="fr-FR" altLang="fr-FR" sz="1050" i="1" u="none" strike="noStrike" cap="none" normalizeH="0" baseline="0" dirty="0">
                <a:ln>
                  <a:noFill/>
                </a:ln>
                <a:solidFill>
                  <a:schemeClr val="tx1"/>
                </a:solidFill>
                <a:effectLst/>
                <a:latin typeface="Century Gothic" panose="020B0502020202020204" pitchFamily="34" charset="0"/>
              </a:rPr>
              <a:t> « SantéBD, ce sont des outils avec des images et des mots simples pour comprendre et prendre soin de sa santé, disponibles gratuitement sur santebd.org. SantéBD est un projet collaboratif coordonné par l'association CoActis Santé. Toute utilisation des dessins SantéBD à des fins autres qu’</a:t>
            </a:r>
            <a:r>
              <a:rPr kumimoji="0" lang="fr-FR" altLang="fr-FR" sz="1050" i="1" u="none" strike="noStrike" cap="none" normalizeH="0" baseline="0" dirty="0" err="1">
                <a:ln>
                  <a:noFill/>
                </a:ln>
                <a:solidFill>
                  <a:schemeClr val="tx1"/>
                </a:solidFill>
                <a:effectLst/>
                <a:latin typeface="Century Gothic" panose="020B0502020202020204" pitchFamily="34" charset="0"/>
              </a:rPr>
              <a:t>éducative</a:t>
            </a:r>
            <a:r>
              <a:rPr kumimoji="0" lang="fr-FR" altLang="fr-FR" sz="1050" i="1" u="none" strike="noStrike" cap="none" normalizeH="0" baseline="0" dirty="0">
                <a:ln>
                  <a:noFill/>
                </a:ln>
                <a:solidFill>
                  <a:schemeClr val="tx1"/>
                </a:solidFill>
                <a:effectLst/>
                <a:latin typeface="Century Gothic" panose="020B0502020202020204" pitchFamily="34" charset="0"/>
              </a:rPr>
              <a:t> et informative et toute exploitation commerciale sont interdites</a:t>
            </a:r>
            <a:r>
              <a:rPr lang="fr-FR" altLang="fr-FR" sz="1050" i="1" dirty="0">
                <a:latin typeface="Century Gothic" panose="020B0502020202020204" pitchFamily="34" charset="0"/>
              </a:rPr>
              <a:t> »</a:t>
            </a:r>
            <a:endParaRPr kumimoji="0" lang="fr-FR" altLang="fr-FR" sz="1050" i="1" u="none" strike="noStrike" cap="none" normalizeH="0" baseline="0" dirty="0">
              <a:ln>
                <a:noFill/>
              </a:ln>
              <a:solidFill>
                <a:schemeClr val="tx1"/>
              </a:solidFill>
              <a:effectLst/>
              <a:latin typeface="Century Gothic" panose="020B0502020202020204" pitchFamily="34" charset="0"/>
            </a:endParaRPr>
          </a:p>
          <a:p>
            <a:pPr algn="ctr"/>
            <a:endParaRPr lang="fr-FR" sz="1050" dirty="0">
              <a:latin typeface="Century Gothic" panose="020B0502020202020204" pitchFamily="34" charset="0"/>
            </a:endParaRPr>
          </a:p>
          <a:p>
            <a:pPr algn="ctr"/>
            <a:endParaRPr lang="fr-FR" sz="1050" dirty="0">
              <a:latin typeface="Century Gothic" panose="020B0502020202020204" pitchFamily="34" charset="0"/>
            </a:endParaRPr>
          </a:p>
          <a:p>
            <a:pPr algn="ctr"/>
            <a:endParaRPr lang="fr-FR" sz="1050" dirty="0">
              <a:latin typeface="Century Gothic" panose="020B0502020202020204" pitchFamily="34" charset="0"/>
            </a:endParaRPr>
          </a:p>
        </p:txBody>
      </p:sp>
      <p:sp>
        <p:nvSpPr>
          <p:cNvPr id="6" name="Titre 1">
            <a:extLst>
              <a:ext uri="{FF2B5EF4-FFF2-40B4-BE49-F238E27FC236}">
                <a16:creationId xmlns:a16="http://schemas.microsoft.com/office/drawing/2014/main" id="{7D7E5617-F6C3-41C9-B285-916A226A38B3}"/>
              </a:ext>
            </a:extLst>
          </p:cNvPr>
          <p:cNvSpPr>
            <a:spLocks noGrp="1"/>
          </p:cNvSpPr>
          <p:nvPr>
            <p:ph type="title"/>
          </p:nvPr>
        </p:nvSpPr>
        <p:spPr>
          <a:xfrm>
            <a:off x="904136" y="291161"/>
            <a:ext cx="10654817" cy="983228"/>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3600" b="1" dirty="0">
                <a:solidFill>
                  <a:srgbClr val="0070C0"/>
                </a:solidFill>
                <a:latin typeface="Century Gothic" panose="020B0502020202020204" pitchFamily="34" charset="0"/>
              </a:rPr>
              <a:t>La banque d’images SantéBD  </a:t>
            </a:r>
            <a:r>
              <a:rPr lang="fr-FR" sz="3600" dirty="0">
                <a:latin typeface="Century Gothic" panose="020B0502020202020204" pitchFamily="34" charset="0"/>
              </a:rPr>
              <a:t>: </a:t>
            </a:r>
            <a:r>
              <a:rPr lang="fr-FR" sz="3200" b="1" dirty="0">
                <a:latin typeface="Century Gothic" panose="020B0502020202020204" pitchFamily="34" charset="0"/>
              </a:rPr>
              <a:t>+ de 10.000 dessins de SantéBD pour créer ses propres outils pédagogiques sur la santé. </a:t>
            </a:r>
          </a:p>
        </p:txBody>
      </p:sp>
      <p:sp>
        <p:nvSpPr>
          <p:cNvPr id="9" name="Rectangle 8">
            <a:extLst>
              <a:ext uri="{FF2B5EF4-FFF2-40B4-BE49-F238E27FC236}">
                <a16:creationId xmlns:a16="http://schemas.microsoft.com/office/drawing/2014/main" id="{97EBCA19-AF94-46BE-BE04-EC49B35225BD}"/>
              </a:ext>
            </a:extLst>
          </p:cNvPr>
          <p:cNvSpPr/>
          <p:nvPr/>
        </p:nvSpPr>
        <p:spPr>
          <a:xfrm>
            <a:off x="403860" y="0"/>
            <a:ext cx="267629" cy="1325563"/>
          </a:xfrm>
          <a:prstGeom prst="rect">
            <a:avLst/>
          </a:prstGeom>
          <a:solidFill>
            <a:srgbClr val="39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Image 9">
            <a:extLst>
              <a:ext uri="{FF2B5EF4-FFF2-40B4-BE49-F238E27FC236}">
                <a16:creationId xmlns:a16="http://schemas.microsoft.com/office/drawing/2014/main" id="{0F92C14F-10EB-497A-A6FA-496A6DE77E93}"/>
              </a:ext>
            </a:extLst>
          </p:cNvPr>
          <p:cNvPicPr>
            <a:picLocks noChangeAspect="1"/>
          </p:cNvPicPr>
          <p:nvPr/>
        </p:nvPicPr>
        <p:blipFill rotWithShape="1">
          <a:blip r:embed="rId3"/>
          <a:srcRect t="4950"/>
          <a:stretch/>
        </p:blipFill>
        <p:spPr>
          <a:xfrm>
            <a:off x="63799" y="1627695"/>
            <a:ext cx="4267200" cy="1045115"/>
          </a:xfrm>
          <a:prstGeom prst="rect">
            <a:avLst/>
          </a:prstGeom>
        </p:spPr>
      </p:pic>
      <p:pic>
        <p:nvPicPr>
          <p:cNvPr id="12" name="Image 11">
            <a:extLst>
              <a:ext uri="{FF2B5EF4-FFF2-40B4-BE49-F238E27FC236}">
                <a16:creationId xmlns:a16="http://schemas.microsoft.com/office/drawing/2014/main" id="{58BED22A-14E3-44F8-9078-850AF8E99D9D}"/>
              </a:ext>
            </a:extLst>
          </p:cNvPr>
          <p:cNvPicPr>
            <a:picLocks noChangeAspect="1"/>
          </p:cNvPicPr>
          <p:nvPr/>
        </p:nvPicPr>
        <p:blipFill>
          <a:blip r:embed="rId4"/>
          <a:stretch>
            <a:fillRect/>
          </a:stretch>
        </p:blipFill>
        <p:spPr>
          <a:xfrm>
            <a:off x="1" y="2649160"/>
            <a:ext cx="4267200" cy="1061922"/>
          </a:xfrm>
          <a:prstGeom prst="rect">
            <a:avLst/>
          </a:prstGeom>
        </p:spPr>
      </p:pic>
      <p:pic>
        <p:nvPicPr>
          <p:cNvPr id="16" name="Image 15">
            <a:extLst>
              <a:ext uri="{FF2B5EF4-FFF2-40B4-BE49-F238E27FC236}">
                <a16:creationId xmlns:a16="http://schemas.microsoft.com/office/drawing/2014/main" id="{7CB380EC-4DED-4F11-9821-8C3F51F61CFC}"/>
              </a:ext>
            </a:extLst>
          </p:cNvPr>
          <p:cNvPicPr>
            <a:picLocks noChangeAspect="1"/>
          </p:cNvPicPr>
          <p:nvPr/>
        </p:nvPicPr>
        <p:blipFill>
          <a:blip r:embed="rId5"/>
          <a:stretch>
            <a:fillRect/>
          </a:stretch>
        </p:blipFill>
        <p:spPr>
          <a:xfrm>
            <a:off x="1" y="3806775"/>
            <a:ext cx="4267200" cy="1109416"/>
          </a:xfrm>
          <a:prstGeom prst="rect">
            <a:avLst/>
          </a:prstGeom>
        </p:spPr>
      </p:pic>
      <p:pic>
        <p:nvPicPr>
          <p:cNvPr id="5" name="Image 4">
            <a:extLst>
              <a:ext uri="{FF2B5EF4-FFF2-40B4-BE49-F238E27FC236}">
                <a16:creationId xmlns:a16="http://schemas.microsoft.com/office/drawing/2014/main" id="{D31A4529-9FDE-4353-9F0D-E202E3FAECB3}"/>
              </a:ext>
            </a:extLst>
          </p:cNvPr>
          <p:cNvPicPr>
            <a:picLocks noChangeAspect="1"/>
          </p:cNvPicPr>
          <p:nvPr/>
        </p:nvPicPr>
        <p:blipFill>
          <a:blip r:embed="rId6"/>
          <a:stretch>
            <a:fillRect/>
          </a:stretch>
        </p:blipFill>
        <p:spPr>
          <a:xfrm>
            <a:off x="4867371" y="1607953"/>
            <a:ext cx="7101882" cy="3965205"/>
          </a:xfrm>
          <a:prstGeom prst="rect">
            <a:avLst/>
          </a:prstGeom>
        </p:spPr>
      </p:pic>
    </p:spTree>
    <p:extLst>
      <p:ext uri="{BB962C8B-B14F-4D97-AF65-F5344CB8AC3E}">
        <p14:creationId xmlns:p14="http://schemas.microsoft.com/office/powerpoint/2010/main" val="37627518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9FCF5-E761-487E-9C74-58B451C286FD}"/>
              </a:ext>
            </a:extLst>
          </p:cNvPr>
          <p:cNvSpPr>
            <a:spLocks noGrp="1"/>
          </p:cNvSpPr>
          <p:nvPr>
            <p:ph type="title"/>
          </p:nvPr>
        </p:nvSpPr>
        <p:spPr>
          <a:xfrm>
            <a:off x="1177536" y="87234"/>
            <a:ext cx="10048652" cy="1325563"/>
          </a:xfrm>
          <a:noFill/>
          <a:ln>
            <a:noFill/>
          </a:ln>
        </p:spPr>
        <p:txBody>
          <a:bodyPr>
            <a:normAutofit/>
          </a:bodyPr>
          <a:lstStyle/>
          <a:p>
            <a:r>
              <a:rPr lang="fr-FR" sz="3200" b="1" dirty="0">
                <a:solidFill>
                  <a:srgbClr val="3974B9"/>
                </a:solidFill>
                <a:latin typeface="Century Gothic" panose="020B0502020202020204" pitchFamily="34" charset="0"/>
              </a:rPr>
              <a:t>10 posters de prévention </a:t>
            </a:r>
            <a:r>
              <a:rPr lang="fr-FR" sz="3200" dirty="0">
                <a:latin typeface="Century Gothic" panose="020B0502020202020204" pitchFamily="34" charset="0"/>
              </a:rPr>
              <a:t>pour afficher dans les locaux</a:t>
            </a:r>
          </a:p>
        </p:txBody>
      </p:sp>
      <p:sp>
        <p:nvSpPr>
          <p:cNvPr id="70" name="Ellipse 69">
            <a:extLst>
              <a:ext uri="{FF2B5EF4-FFF2-40B4-BE49-F238E27FC236}">
                <a16:creationId xmlns:a16="http://schemas.microsoft.com/office/drawing/2014/main" id="{125A869D-B975-4399-870A-74E6D258186F}"/>
              </a:ext>
            </a:extLst>
          </p:cNvPr>
          <p:cNvSpPr/>
          <p:nvPr/>
        </p:nvSpPr>
        <p:spPr>
          <a:xfrm>
            <a:off x="8981844" y="1315515"/>
            <a:ext cx="825517" cy="82551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llipse 2">
            <a:extLst>
              <a:ext uri="{FF2B5EF4-FFF2-40B4-BE49-F238E27FC236}">
                <a16:creationId xmlns:a16="http://schemas.microsoft.com/office/drawing/2014/main" id="{788648EA-D672-499B-8729-1349B4330BB7}"/>
              </a:ext>
            </a:extLst>
          </p:cNvPr>
          <p:cNvSpPr/>
          <p:nvPr/>
        </p:nvSpPr>
        <p:spPr>
          <a:xfrm>
            <a:off x="2071892" y="1303119"/>
            <a:ext cx="824414" cy="82441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6B6DCFF6-BB36-F649-BBCB-F491E4E1F83C}"/>
              </a:ext>
            </a:extLst>
          </p:cNvPr>
          <p:cNvSpPr/>
          <p:nvPr/>
        </p:nvSpPr>
        <p:spPr>
          <a:xfrm>
            <a:off x="403860" y="0"/>
            <a:ext cx="267629" cy="1325563"/>
          </a:xfrm>
          <a:prstGeom prst="rect">
            <a:avLst/>
          </a:prstGeom>
          <a:solidFill>
            <a:srgbClr val="39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8" name="Image 17">
            <a:extLst>
              <a:ext uri="{FF2B5EF4-FFF2-40B4-BE49-F238E27FC236}">
                <a16:creationId xmlns:a16="http://schemas.microsoft.com/office/drawing/2014/main" id="{EA881B02-343B-4B6F-AEC7-C2450F605603}"/>
              </a:ext>
            </a:extLst>
          </p:cNvPr>
          <p:cNvPicPr>
            <a:picLocks noChangeAspect="1"/>
          </p:cNvPicPr>
          <p:nvPr/>
        </p:nvPicPr>
        <p:blipFill>
          <a:blip r:embed="rId3"/>
          <a:stretch>
            <a:fillRect/>
          </a:stretch>
        </p:blipFill>
        <p:spPr>
          <a:xfrm>
            <a:off x="4440851" y="1438960"/>
            <a:ext cx="3657520" cy="5064623"/>
          </a:xfrm>
          <a:prstGeom prst="rect">
            <a:avLst/>
          </a:prstGeom>
        </p:spPr>
      </p:pic>
      <p:pic>
        <p:nvPicPr>
          <p:cNvPr id="4" name="Image 3">
            <a:extLst>
              <a:ext uri="{FF2B5EF4-FFF2-40B4-BE49-F238E27FC236}">
                <a16:creationId xmlns:a16="http://schemas.microsoft.com/office/drawing/2014/main" id="{5ADADA4E-3967-475C-9EBB-A52E2A8765C4}"/>
              </a:ext>
            </a:extLst>
          </p:cNvPr>
          <p:cNvPicPr>
            <a:picLocks noChangeAspect="1"/>
          </p:cNvPicPr>
          <p:nvPr/>
        </p:nvPicPr>
        <p:blipFill>
          <a:blip r:embed="rId4"/>
          <a:stretch>
            <a:fillRect/>
          </a:stretch>
        </p:blipFill>
        <p:spPr>
          <a:xfrm>
            <a:off x="8365139" y="1438960"/>
            <a:ext cx="3633321" cy="5064623"/>
          </a:xfrm>
          <a:prstGeom prst="rect">
            <a:avLst/>
          </a:prstGeom>
        </p:spPr>
      </p:pic>
      <p:pic>
        <p:nvPicPr>
          <p:cNvPr id="5" name="Image 4">
            <a:extLst>
              <a:ext uri="{FF2B5EF4-FFF2-40B4-BE49-F238E27FC236}">
                <a16:creationId xmlns:a16="http://schemas.microsoft.com/office/drawing/2014/main" id="{B6E7BC84-7167-4BAE-B24F-78DC77FE6359}"/>
              </a:ext>
            </a:extLst>
          </p:cNvPr>
          <p:cNvPicPr>
            <a:picLocks noChangeAspect="1"/>
          </p:cNvPicPr>
          <p:nvPr/>
        </p:nvPicPr>
        <p:blipFill>
          <a:blip r:embed="rId5"/>
          <a:stretch>
            <a:fillRect/>
          </a:stretch>
        </p:blipFill>
        <p:spPr>
          <a:xfrm>
            <a:off x="555879" y="1412797"/>
            <a:ext cx="3657520" cy="5199848"/>
          </a:xfrm>
          <a:prstGeom prst="rect">
            <a:avLst/>
          </a:prstGeom>
          <a:ln>
            <a:solidFill>
              <a:schemeClr val="accent1"/>
            </a:solidFill>
          </a:ln>
        </p:spPr>
      </p:pic>
    </p:spTree>
    <p:extLst>
      <p:ext uri="{BB962C8B-B14F-4D97-AF65-F5344CB8AC3E}">
        <p14:creationId xmlns:p14="http://schemas.microsoft.com/office/powerpoint/2010/main" val="4559014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BA5D930F-21AE-47D0-A7DF-0E3B25790092}"/>
              </a:ext>
            </a:extLst>
          </p:cNvPr>
          <p:cNvPicPr>
            <a:picLocks noChangeAspect="1"/>
          </p:cNvPicPr>
          <p:nvPr/>
        </p:nvPicPr>
        <p:blipFill>
          <a:blip r:embed="rId3"/>
          <a:stretch>
            <a:fillRect/>
          </a:stretch>
        </p:blipFill>
        <p:spPr>
          <a:xfrm>
            <a:off x="198104" y="1733107"/>
            <a:ext cx="2772463" cy="3925275"/>
          </a:xfrm>
          <a:prstGeom prst="rect">
            <a:avLst/>
          </a:prstGeom>
          <a:ln>
            <a:solidFill>
              <a:schemeClr val="accent1"/>
            </a:solidFill>
          </a:ln>
        </p:spPr>
      </p:pic>
      <p:pic>
        <p:nvPicPr>
          <p:cNvPr id="7" name="Image 6">
            <a:extLst>
              <a:ext uri="{FF2B5EF4-FFF2-40B4-BE49-F238E27FC236}">
                <a16:creationId xmlns:a16="http://schemas.microsoft.com/office/drawing/2014/main" id="{66DDCC32-72B7-4714-BFBD-180B42D9AAD0}"/>
              </a:ext>
            </a:extLst>
          </p:cNvPr>
          <p:cNvPicPr>
            <a:picLocks noChangeAspect="1"/>
          </p:cNvPicPr>
          <p:nvPr/>
        </p:nvPicPr>
        <p:blipFill>
          <a:blip r:embed="rId4"/>
          <a:stretch>
            <a:fillRect/>
          </a:stretch>
        </p:blipFill>
        <p:spPr>
          <a:xfrm>
            <a:off x="3117430" y="1733107"/>
            <a:ext cx="2818396" cy="3925275"/>
          </a:xfrm>
          <a:prstGeom prst="rect">
            <a:avLst/>
          </a:prstGeom>
          <a:ln>
            <a:solidFill>
              <a:schemeClr val="accent1"/>
            </a:solidFill>
          </a:ln>
        </p:spPr>
      </p:pic>
      <p:pic>
        <p:nvPicPr>
          <p:cNvPr id="9" name="Image 8">
            <a:extLst>
              <a:ext uri="{FF2B5EF4-FFF2-40B4-BE49-F238E27FC236}">
                <a16:creationId xmlns:a16="http://schemas.microsoft.com/office/drawing/2014/main" id="{D85975D6-E670-4D8A-9F59-5D94331EF27C}"/>
              </a:ext>
            </a:extLst>
          </p:cNvPr>
          <p:cNvPicPr>
            <a:picLocks noChangeAspect="1"/>
          </p:cNvPicPr>
          <p:nvPr/>
        </p:nvPicPr>
        <p:blipFill>
          <a:blip r:embed="rId5"/>
          <a:stretch>
            <a:fillRect/>
          </a:stretch>
        </p:blipFill>
        <p:spPr>
          <a:xfrm>
            <a:off x="6096000" y="1733108"/>
            <a:ext cx="3051794" cy="3925275"/>
          </a:xfrm>
          <a:prstGeom prst="rect">
            <a:avLst/>
          </a:prstGeom>
          <a:ln>
            <a:solidFill>
              <a:schemeClr val="accent1"/>
            </a:solidFill>
          </a:ln>
        </p:spPr>
      </p:pic>
      <p:pic>
        <p:nvPicPr>
          <p:cNvPr id="11" name="Image 10">
            <a:extLst>
              <a:ext uri="{FF2B5EF4-FFF2-40B4-BE49-F238E27FC236}">
                <a16:creationId xmlns:a16="http://schemas.microsoft.com/office/drawing/2014/main" id="{DC9F28AF-FB9B-4015-87FC-01EB9D681A22}"/>
              </a:ext>
            </a:extLst>
          </p:cNvPr>
          <p:cNvPicPr>
            <a:picLocks noChangeAspect="1"/>
          </p:cNvPicPr>
          <p:nvPr/>
        </p:nvPicPr>
        <p:blipFill>
          <a:blip r:embed="rId6"/>
          <a:stretch>
            <a:fillRect/>
          </a:stretch>
        </p:blipFill>
        <p:spPr>
          <a:xfrm>
            <a:off x="9307969" y="1733108"/>
            <a:ext cx="2718971" cy="3925276"/>
          </a:xfrm>
          <a:prstGeom prst="rect">
            <a:avLst/>
          </a:prstGeom>
          <a:ln>
            <a:solidFill>
              <a:schemeClr val="accent1"/>
            </a:solidFill>
          </a:ln>
        </p:spPr>
      </p:pic>
      <p:sp>
        <p:nvSpPr>
          <p:cNvPr id="10" name="Rectangle 9">
            <a:extLst>
              <a:ext uri="{FF2B5EF4-FFF2-40B4-BE49-F238E27FC236}">
                <a16:creationId xmlns:a16="http://schemas.microsoft.com/office/drawing/2014/main" id="{2A34BF43-FA18-4EAB-BE8F-7C0705566ED1}"/>
              </a:ext>
            </a:extLst>
          </p:cNvPr>
          <p:cNvSpPr/>
          <p:nvPr/>
        </p:nvSpPr>
        <p:spPr>
          <a:xfrm>
            <a:off x="403860" y="0"/>
            <a:ext cx="267629" cy="1325563"/>
          </a:xfrm>
          <a:prstGeom prst="rect">
            <a:avLst/>
          </a:prstGeom>
          <a:solidFill>
            <a:srgbClr val="39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Titre 1">
            <a:extLst>
              <a:ext uri="{FF2B5EF4-FFF2-40B4-BE49-F238E27FC236}">
                <a16:creationId xmlns:a16="http://schemas.microsoft.com/office/drawing/2014/main" id="{7F0C5B6A-70B3-41E3-8BDE-4E8016B357A4}"/>
              </a:ext>
            </a:extLst>
          </p:cNvPr>
          <p:cNvSpPr>
            <a:spLocks noGrp="1"/>
          </p:cNvSpPr>
          <p:nvPr>
            <p:ph type="title"/>
          </p:nvPr>
        </p:nvSpPr>
        <p:spPr>
          <a:xfrm>
            <a:off x="1161017" y="145680"/>
            <a:ext cx="9407746" cy="1325563"/>
          </a:xfrm>
          <a:noFill/>
          <a:ln>
            <a:noFill/>
          </a:ln>
        </p:spPr>
        <p:txBody>
          <a:bodyPr>
            <a:normAutofit fontScale="90000"/>
          </a:bodyPr>
          <a:lstStyle/>
          <a:p>
            <a:r>
              <a:rPr lang="fr-FR" sz="4000" b="1" dirty="0">
                <a:solidFill>
                  <a:srgbClr val="3974B9"/>
                </a:solidFill>
                <a:latin typeface="Century Gothic" panose="020B0502020202020204" pitchFamily="34" charset="0"/>
                <a:hlinkClick r:id="rId7"/>
              </a:rPr>
              <a:t>Le Passeport santé</a:t>
            </a:r>
            <a:r>
              <a:rPr lang="fr-FR" sz="4000" b="1" dirty="0">
                <a:solidFill>
                  <a:srgbClr val="3974B9"/>
                </a:solidFill>
                <a:latin typeface="Century Gothic" panose="020B0502020202020204" pitchFamily="34" charset="0"/>
              </a:rPr>
              <a:t> </a:t>
            </a:r>
            <a:r>
              <a:rPr lang="fr-FR" sz="4000" b="1" dirty="0">
                <a:latin typeface="Century Gothic" panose="020B0502020202020204" pitchFamily="34" charset="0"/>
              </a:rPr>
              <a:t>: </a:t>
            </a:r>
            <a:r>
              <a:rPr lang="fr-FR" sz="4000" dirty="0">
                <a:latin typeface="Century Gothic" panose="020B0502020202020204" pitchFamily="34" charset="0"/>
              </a:rPr>
              <a:t>un outil pour faciliter la communication entre soignant/soigné </a:t>
            </a:r>
          </a:p>
        </p:txBody>
      </p:sp>
    </p:spTree>
    <p:extLst>
      <p:ext uri="{BB962C8B-B14F-4D97-AF65-F5344CB8AC3E}">
        <p14:creationId xmlns:p14="http://schemas.microsoft.com/office/powerpoint/2010/main" val="2171286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71406E79-E462-1F45-B303-B8EAD0EE02C1}"/>
              </a:ext>
            </a:extLst>
          </p:cNvPr>
          <p:cNvSpPr txBox="1"/>
          <p:nvPr/>
        </p:nvSpPr>
        <p:spPr>
          <a:xfrm>
            <a:off x="6096000" y="3175558"/>
            <a:ext cx="52812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0" i="0" u="none" strike="noStrike" kern="1200" cap="none" spc="0" normalizeH="0" baseline="0" noProof="0" dirty="0">
              <a:ln>
                <a:noFill/>
              </a:ln>
              <a:solidFill>
                <a:prstClr val="white"/>
              </a:solidFill>
              <a:effectLst/>
              <a:uLnTx/>
              <a:uFillTx/>
              <a:latin typeface="Nunito" pitchFamily="2" charset="77"/>
              <a:ea typeface="+mn-ea"/>
              <a:cs typeface="+mn-cs"/>
            </a:endParaRPr>
          </a:p>
        </p:txBody>
      </p:sp>
      <p:pic>
        <p:nvPicPr>
          <p:cNvPr id="7" name="Image 6">
            <a:extLst>
              <a:ext uri="{FF2B5EF4-FFF2-40B4-BE49-F238E27FC236}">
                <a16:creationId xmlns:a16="http://schemas.microsoft.com/office/drawing/2014/main" id="{4620EA9E-905D-4F35-9086-F16B54C9DFB7}"/>
              </a:ext>
            </a:extLst>
          </p:cNvPr>
          <p:cNvPicPr>
            <a:picLocks noChangeAspect="1"/>
          </p:cNvPicPr>
          <p:nvPr/>
        </p:nvPicPr>
        <p:blipFill>
          <a:blip r:embed="rId3"/>
          <a:stretch>
            <a:fillRect/>
          </a:stretch>
        </p:blipFill>
        <p:spPr>
          <a:xfrm>
            <a:off x="8557575" y="4220243"/>
            <a:ext cx="3619500" cy="2641600"/>
          </a:xfrm>
          <a:prstGeom prst="rect">
            <a:avLst/>
          </a:prstGeom>
        </p:spPr>
      </p:pic>
      <p:pic>
        <p:nvPicPr>
          <p:cNvPr id="8" name="Image 7" descr="Une image contenant dessin&#10;&#10;Description générée automatiquement">
            <a:extLst>
              <a:ext uri="{FF2B5EF4-FFF2-40B4-BE49-F238E27FC236}">
                <a16:creationId xmlns:a16="http://schemas.microsoft.com/office/drawing/2014/main" id="{DD572F7A-F298-4538-8FEE-C2F7DBF7E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03347" y="5739362"/>
            <a:ext cx="2121310" cy="1118638"/>
          </a:xfrm>
          <a:prstGeom prst="rect">
            <a:avLst/>
          </a:prstGeom>
        </p:spPr>
      </p:pic>
      <p:sp>
        <p:nvSpPr>
          <p:cNvPr id="9" name="Espace réservé du contenu 2">
            <a:extLst>
              <a:ext uri="{FF2B5EF4-FFF2-40B4-BE49-F238E27FC236}">
                <a16:creationId xmlns:a16="http://schemas.microsoft.com/office/drawing/2014/main" id="{594E8E2F-BAA9-D647-A638-1403FE7CE3A4}"/>
              </a:ext>
            </a:extLst>
          </p:cNvPr>
          <p:cNvSpPr txBox="1">
            <a:spLocks/>
          </p:cNvSpPr>
          <p:nvPr/>
        </p:nvSpPr>
        <p:spPr>
          <a:xfrm>
            <a:off x="1006425" y="1206499"/>
            <a:ext cx="9478578" cy="3370591"/>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8800" b="1" i="0" u="none" strike="noStrike" kern="1200" cap="none" spc="0" normalizeH="0" baseline="0" noProof="0" dirty="0">
                <a:ln>
                  <a:noFill/>
                </a:ln>
                <a:solidFill>
                  <a:srgbClr val="1CB4C2"/>
                </a:solidFill>
                <a:effectLst/>
                <a:uLnTx/>
                <a:uFillTx/>
                <a:latin typeface="Century Gothic" panose="020B0502020202020204" pitchFamily="34" charset="0"/>
                <a:ea typeface="+mn-ea"/>
                <a:cs typeface="+mn-cs"/>
              </a:rPr>
              <a:t>HandiConnect</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400" b="0" i="0" u="none" strike="noStrike" kern="1200" cap="none" spc="0" normalizeH="0" baseline="0" noProof="0" dirty="0">
              <a:ln>
                <a:noFill/>
              </a:ln>
              <a:solidFill>
                <a:prstClr val="black"/>
              </a:solidFill>
              <a:effectLst/>
              <a:uLnTx/>
              <a:uFillTx/>
              <a:latin typeface="Calibri"/>
              <a:ea typeface="+mn-ea"/>
              <a:cs typeface="+mn-cs"/>
            </a:endParaRPr>
          </a:p>
        </p:txBody>
      </p:sp>
      <p:sp>
        <p:nvSpPr>
          <p:cNvPr id="11" name="Espace réservé du contenu 2">
            <a:extLst>
              <a:ext uri="{FF2B5EF4-FFF2-40B4-BE49-F238E27FC236}">
                <a16:creationId xmlns:a16="http://schemas.microsoft.com/office/drawing/2014/main" id="{75017C9B-8893-044A-8A96-4E0EE7FC3567}"/>
              </a:ext>
            </a:extLst>
          </p:cNvPr>
          <p:cNvSpPr txBox="1">
            <a:spLocks/>
          </p:cNvSpPr>
          <p:nvPr/>
        </p:nvSpPr>
        <p:spPr>
          <a:xfrm>
            <a:off x="1823657" y="2439684"/>
            <a:ext cx="8544686" cy="732032"/>
          </a:xfrm>
          <a:prstGeom prst="rect">
            <a:avLst/>
          </a:prstGeom>
        </p:spPr>
        <p:txBody>
          <a:bodyPr vert="horz" lIns="91396" tIns="45699" rIns="91396" bIns="4569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Un site ressource pour les professionnels de santé</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fr-FR" sz="2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4" name="Image 3" descr="Une image contenant texte, capture d’écran, écran&#10;&#10;Description générée automatiquement">
            <a:extLst>
              <a:ext uri="{FF2B5EF4-FFF2-40B4-BE49-F238E27FC236}">
                <a16:creationId xmlns:a16="http://schemas.microsoft.com/office/drawing/2014/main" id="{B52F724F-9CBC-7F46-8820-58CCFC403ED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52438" y="1929271"/>
            <a:ext cx="6858626" cy="4581943"/>
          </a:xfrm>
          <a:prstGeom prst="rect">
            <a:avLst/>
          </a:prstGeom>
        </p:spPr>
      </p:pic>
      <p:sp>
        <p:nvSpPr>
          <p:cNvPr id="13" name="Rectangle 12">
            <a:extLst>
              <a:ext uri="{FF2B5EF4-FFF2-40B4-BE49-F238E27FC236}">
                <a16:creationId xmlns:a16="http://schemas.microsoft.com/office/drawing/2014/main" id="{134F5BF8-C84D-BC4B-97C8-CCD96FC575E1}"/>
              </a:ext>
            </a:extLst>
          </p:cNvPr>
          <p:cNvSpPr/>
          <p:nvPr/>
        </p:nvSpPr>
        <p:spPr>
          <a:xfrm>
            <a:off x="401448" y="-16326"/>
            <a:ext cx="267629" cy="1325563"/>
          </a:xfrm>
          <a:prstGeom prst="rect">
            <a:avLst/>
          </a:prstGeom>
          <a:solidFill>
            <a:srgbClr val="51B4C2"/>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highlight>
                <a:srgbClr val="1CB4C2"/>
              </a:highlight>
              <a:uLnTx/>
              <a:uFillTx/>
              <a:latin typeface="Calibri"/>
              <a:ea typeface="+mn-ea"/>
              <a:cs typeface="+mn-cs"/>
            </a:endParaRPr>
          </a:p>
        </p:txBody>
      </p:sp>
    </p:spTree>
    <p:extLst>
      <p:ext uri="{BB962C8B-B14F-4D97-AF65-F5344CB8AC3E}">
        <p14:creationId xmlns:p14="http://schemas.microsoft.com/office/powerpoint/2010/main" val="6470667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3B9BF6E-A64A-4DBA-9228-56C8349AA5AE}"/>
              </a:ext>
            </a:extLst>
          </p:cNvPr>
          <p:cNvPicPr>
            <a:picLocks noChangeAspect="1"/>
          </p:cNvPicPr>
          <p:nvPr/>
        </p:nvPicPr>
        <p:blipFill>
          <a:blip r:embed="rId3"/>
          <a:stretch>
            <a:fillRect/>
          </a:stretch>
        </p:blipFill>
        <p:spPr>
          <a:xfrm>
            <a:off x="8572500" y="4216400"/>
            <a:ext cx="3619500" cy="2641600"/>
          </a:xfrm>
          <a:prstGeom prst="rect">
            <a:avLst/>
          </a:prstGeom>
        </p:spPr>
      </p:pic>
      <p:sp>
        <p:nvSpPr>
          <p:cNvPr id="2" name="Titre 1">
            <a:extLst>
              <a:ext uri="{FF2B5EF4-FFF2-40B4-BE49-F238E27FC236}">
                <a16:creationId xmlns:a16="http://schemas.microsoft.com/office/drawing/2014/main" id="{608EBF7E-C13E-4693-97E5-12BA0B372A2B}"/>
              </a:ext>
            </a:extLst>
          </p:cNvPr>
          <p:cNvSpPr>
            <a:spLocks noGrp="1"/>
          </p:cNvSpPr>
          <p:nvPr>
            <p:ph type="title"/>
          </p:nvPr>
        </p:nvSpPr>
        <p:spPr>
          <a:xfrm>
            <a:off x="838200" y="0"/>
            <a:ext cx="10515600" cy="1325563"/>
          </a:xfrm>
        </p:spPr>
        <p:txBody>
          <a:bodyPr>
            <a:normAutofit fontScale="90000"/>
          </a:bodyPr>
          <a:lstStyle/>
          <a:p>
            <a:pPr algn="l" defTabSz="913962"/>
            <a:r>
              <a:rPr lang="fr-FR" sz="3300" b="1" dirty="0">
                <a:latin typeface="Century Gothic" panose="020B0502020202020204" pitchFamily="34" charset="0"/>
              </a:rPr>
              <a:t/>
            </a:r>
            <a:br>
              <a:rPr lang="fr-FR" sz="3300" b="1" dirty="0">
                <a:latin typeface="Century Gothic" panose="020B0502020202020204" pitchFamily="34" charset="0"/>
              </a:rPr>
            </a:br>
            <a:r>
              <a:rPr lang="fr-FR" sz="3300" dirty="0">
                <a:solidFill>
                  <a:schemeClr val="tx1">
                    <a:lumMod val="85000"/>
                    <a:lumOff val="15000"/>
                  </a:schemeClr>
                </a:solidFill>
                <a:latin typeface="Century Gothic" panose="020B0502020202020204" pitchFamily="34" charset="0"/>
              </a:rPr>
              <a:t/>
            </a:r>
            <a:br>
              <a:rPr lang="fr-FR" sz="3300" dirty="0">
                <a:solidFill>
                  <a:schemeClr val="tx1">
                    <a:lumMod val="85000"/>
                    <a:lumOff val="15000"/>
                  </a:schemeClr>
                </a:solidFill>
                <a:latin typeface="Century Gothic" panose="020B0502020202020204" pitchFamily="34" charset="0"/>
              </a:rPr>
            </a:br>
            <a:r>
              <a:rPr lang="fr-FR" sz="3300" dirty="0">
                <a:latin typeface="Century Gothic" panose="020B0502020202020204" pitchFamily="34" charset="0"/>
              </a:rPr>
              <a:t>Nos Contacts</a:t>
            </a:r>
            <a:r>
              <a:rPr lang="fr-FR" sz="3300" dirty="0">
                <a:solidFill>
                  <a:schemeClr val="tx1">
                    <a:lumMod val="85000"/>
                    <a:lumOff val="15000"/>
                  </a:schemeClr>
                </a:solidFill>
                <a:latin typeface="Century Gothic" panose="020B0502020202020204" pitchFamily="34" charset="0"/>
              </a:rPr>
              <a:t/>
            </a:r>
            <a:br>
              <a:rPr lang="fr-FR" sz="3300" dirty="0">
                <a:solidFill>
                  <a:schemeClr val="tx1">
                    <a:lumMod val="85000"/>
                    <a:lumOff val="15000"/>
                  </a:schemeClr>
                </a:solidFill>
                <a:latin typeface="Century Gothic" panose="020B0502020202020204" pitchFamily="34" charset="0"/>
              </a:rPr>
            </a:br>
            <a:r>
              <a:rPr lang="fr-FR" sz="3600" b="1" dirty="0">
                <a:latin typeface="Century Gothic" panose="020B0502020202020204" pitchFamily="34" charset="0"/>
              </a:rPr>
              <a:t/>
            </a:r>
            <a:br>
              <a:rPr lang="fr-FR" sz="3600" b="1" dirty="0">
                <a:latin typeface="Century Gothic" panose="020B0502020202020204" pitchFamily="34" charset="0"/>
              </a:rPr>
            </a:br>
            <a:endParaRPr lang="fr-FR" sz="3300" dirty="0">
              <a:solidFill>
                <a:schemeClr val="tx1">
                  <a:lumMod val="85000"/>
                  <a:lumOff val="15000"/>
                </a:schemeClr>
              </a:solidFill>
              <a:latin typeface="Nunito" pitchFamily="2" charset="77"/>
            </a:endParaRPr>
          </a:p>
        </p:txBody>
      </p:sp>
      <p:sp>
        <p:nvSpPr>
          <p:cNvPr id="3" name="Espace réservé du contenu 2">
            <a:extLst>
              <a:ext uri="{FF2B5EF4-FFF2-40B4-BE49-F238E27FC236}">
                <a16:creationId xmlns:a16="http://schemas.microsoft.com/office/drawing/2014/main" id="{1F7AC23F-421E-4DFD-BCCE-23FBCD041796}"/>
              </a:ext>
            </a:extLst>
          </p:cNvPr>
          <p:cNvSpPr>
            <a:spLocks noGrp="1"/>
          </p:cNvSpPr>
          <p:nvPr>
            <p:ph idx="1"/>
          </p:nvPr>
        </p:nvSpPr>
        <p:spPr>
          <a:xfrm>
            <a:off x="776377" y="1475117"/>
            <a:ext cx="11153955" cy="4477109"/>
          </a:xfrm>
        </p:spPr>
        <p:txBody>
          <a:bodyPr>
            <a:noAutofit/>
          </a:bodyPr>
          <a:lstStyle/>
          <a:p>
            <a:pPr marL="0" indent="0">
              <a:buNone/>
            </a:pPr>
            <a:r>
              <a:rPr lang="fr-FR" sz="1800" b="1" dirty="0">
                <a:solidFill>
                  <a:srgbClr val="000000"/>
                </a:solidFill>
                <a:highlight>
                  <a:srgbClr val="CFE8E1"/>
                </a:highlight>
                <a:ea typeface="MS Mincho" panose="02020609040205080304" pitchFamily="49" charset="-128"/>
                <a:cs typeface="Calibri" panose="020F0502020204030204" pitchFamily="34" charset="0"/>
              </a:rPr>
              <a:t>L’équipe Grand-Est :  </a:t>
            </a:r>
          </a:p>
          <a:p>
            <a:pPr>
              <a:buFont typeface="Wingdings" pitchFamily="2" charset="2"/>
              <a:buChar char="ü"/>
            </a:pPr>
            <a:r>
              <a:rPr lang="fr-FR" sz="1800" b="1" dirty="0"/>
              <a:t>Présence de 2 Chargées de mission en charge du déploiement régional sur le Grand Est</a:t>
            </a:r>
            <a:r>
              <a:rPr lang="fr-FR" sz="1800" dirty="0"/>
              <a:t> de Santé BD et HandiConnect : Laure COUTY et Laura COLIATTI</a:t>
            </a:r>
          </a:p>
          <a:p>
            <a:pPr>
              <a:buFont typeface="Wingdings" pitchFamily="2" charset="2"/>
              <a:buChar char="ü"/>
            </a:pPr>
            <a:r>
              <a:rPr lang="fr-FR" sz="1800" dirty="0"/>
              <a:t>Appuyées par le Dr Bénédicte GENDRAULT, médecin ressource de CoActis Santé</a:t>
            </a:r>
            <a:endParaRPr lang="fr-FR" sz="1800" b="1" dirty="0"/>
          </a:p>
          <a:p>
            <a:pPr marL="400050" lvl="1" indent="0">
              <a:buNone/>
            </a:pPr>
            <a:endParaRPr lang="fr-FR" sz="1800" dirty="0"/>
          </a:p>
          <a:p>
            <a:pPr marL="400050" lvl="1" indent="0">
              <a:buNone/>
            </a:pPr>
            <a:endParaRPr lang="fr-FR" sz="1800" dirty="0"/>
          </a:p>
          <a:p>
            <a:pPr marL="400050" lvl="1" indent="0">
              <a:buNone/>
            </a:pPr>
            <a:endParaRPr lang="fr-FR" sz="1200" dirty="0"/>
          </a:p>
          <a:p>
            <a:pPr marL="457200" lvl="1" indent="0">
              <a:buNone/>
            </a:pPr>
            <a:endParaRPr lang="fr-FR" sz="1200" b="1" dirty="0">
              <a:highlight>
                <a:srgbClr val="CFE8E1"/>
              </a:highlight>
              <a:latin typeface="Century Gothic" panose="020B0502020202020204" pitchFamily="34" charset="0"/>
              <a:ea typeface="MS Mincho" panose="02020609040205080304" pitchFamily="49" charset="-128"/>
              <a:cs typeface="Calibri" panose="020F0502020204030204" pitchFamily="34" charset="0"/>
            </a:endParaRPr>
          </a:p>
          <a:p>
            <a:pPr>
              <a:buFont typeface="Wingdings" panose="05000000000000000000" pitchFamily="2" charset="2"/>
              <a:buChar char="ü"/>
            </a:pPr>
            <a:endParaRPr lang="fr-FR" sz="1600" b="1" dirty="0">
              <a:highlight>
                <a:srgbClr val="CFE8E1"/>
              </a:highlight>
              <a:latin typeface="Century Gothic" panose="020B0502020202020204" pitchFamily="34" charset="0"/>
              <a:ea typeface="MS Mincho" panose="02020609040205080304" pitchFamily="49" charset="-128"/>
              <a:cs typeface="Calibri" panose="020F0502020204030204" pitchFamily="34" charset="0"/>
            </a:endParaRPr>
          </a:p>
          <a:p>
            <a:pPr marL="0" indent="0">
              <a:buNone/>
            </a:pPr>
            <a:endParaRPr lang="fr-FR" sz="1600" b="1" dirty="0">
              <a:highlight>
                <a:srgbClr val="CFE8E1"/>
              </a:highlight>
              <a:latin typeface="Century Gothic" panose="020B0502020202020204" pitchFamily="34" charset="0"/>
              <a:ea typeface="MS Mincho" panose="02020609040205080304" pitchFamily="49" charset="-128"/>
              <a:cs typeface="Calibri" panose="020F0502020204030204" pitchFamily="34" charset="0"/>
            </a:endParaRPr>
          </a:p>
          <a:p>
            <a:pPr marL="0" indent="0">
              <a:buNone/>
            </a:pPr>
            <a:endParaRPr lang="fr-FR" sz="1800" b="1" dirty="0">
              <a:latin typeface="Century Gothic" panose="020B0502020202020204" pitchFamily="34" charset="0"/>
            </a:endParaRPr>
          </a:p>
          <a:p>
            <a:pPr marL="457200" lvl="1" indent="0">
              <a:buNone/>
            </a:pPr>
            <a:endParaRPr lang="fr-FR" sz="1200" b="1" dirty="0">
              <a:highlight>
                <a:srgbClr val="CFE8E1"/>
              </a:highlight>
              <a:latin typeface="Century Gothic" panose="020B0502020202020204" pitchFamily="34" charset="0"/>
              <a:ea typeface="MS Mincho" panose="02020609040205080304" pitchFamily="49" charset="-128"/>
              <a:cs typeface="Calibri" panose="020F0502020204030204" pitchFamily="34" charset="0"/>
            </a:endParaRPr>
          </a:p>
          <a:p>
            <a:pPr marL="457200" lvl="1" indent="0">
              <a:buNone/>
            </a:pPr>
            <a:endParaRPr lang="fr-FR" sz="1400" b="1" dirty="0">
              <a:solidFill>
                <a:srgbClr val="68A5B7"/>
              </a:solidFill>
              <a:latin typeface="Century Gothic" panose="020B0502020202020204" pitchFamily="34" charset="0"/>
            </a:endParaRPr>
          </a:p>
          <a:p>
            <a:pPr marL="457200" lvl="1" indent="0">
              <a:buNone/>
            </a:pPr>
            <a:endParaRPr lang="fr-FR" sz="1400" b="1" dirty="0">
              <a:latin typeface="Century Gothic" panose="020B0502020202020204" pitchFamily="34" charset="0"/>
            </a:endParaRPr>
          </a:p>
          <a:p>
            <a:pPr marL="457200" lvl="1" indent="0">
              <a:buNone/>
            </a:pPr>
            <a:endParaRPr lang="fr-FR" sz="1400" dirty="0">
              <a:latin typeface="Century Gothic" panose="020B050202020202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566616A1-B959-48A5-95F9-654DB42002E7}"/>
              </a:ext>
            </a:extLst>
          </p:cNvPr>
          <p:cNvSpPr/>
          <p:nvPr/>
        </p:nvSpPr>
        <p:spPr>
          <a:xfrm>
            <a:off x="401444" y="-1"/>
            <a:ext cx="267629" cy="1325563"/>
          </a:xfrm>
          <a:prstGeom prst="rect">
            <a:avLst/>
          </a:prstGeom>
          <a:solidFill>
            <a:srgbClr val="CF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6" name="Image 5">
            <a:extLst>
              <a:ext uri="{FF2B5EF4-FFF2-40B4-BE49-F238E27FC236}">
                <a16:creationId xmlns:a16="http://schemas.microsoft.com/office/drawing/2014/main" id="{CD230FCA-3568-D746-9DEB-652BFD627605}"/>
              </a:ext>
            </a:extLst>
          </p:cNvPr>
          <p:cNvPicPr>
            <a:picLocks noChangeAspect="1"/>
          </p:cNvPicPr>
          <p:nvPr/>
        </p:nvPicPr>
        <p:blipFill>
          <a:blip r:embed="rId4"/>
          <a:stretch>
            <a:fillRect/>
          </a:stretch>
        </p:blipFill>
        <p:spPr>
          <a:xfrm>
            <a:off x="4830791" y="2931053"/>
            <a:ext cx="1678367" cy="2118215"/>
          </a:xfrm>
          <a:prstGeom prst="rect">
            <a:avLst/>
          </a:prstGeom>
        </p:spPr>
      </p:pic>
      <p:pic>
        <p:nvPicPr>
          <p:cNvPr id="7" name="Image 6">
            <a:extLst>
              <a:ext uri="{FF2B5EF4-FFF2-40B4-BE49-F238E27FC236}">
                <a16:creationId xmlns:a16="http://schemas.microsoft.com/office/drawing/2014/main" id="{85FC984C-7BCE-2B42-9F56-AA983DBADBEA}"/>
              </a:ext>
            </a:extLst>
          </p:cNvPr>
          <p:cNvPicPr>
            <a:picLocks noChangeAspect="1"/>
          </p:cNvPicPr>
          <p:nvPr/>
        </p:nvPicPr>
        <p:blipFill>
          <a:blip r:embed="rId5"/>
          <a:stretch>
            <a:fillRect/>
          </a:stretch>
        </p:blipFill>
        <p:spPr>
          <a:xfrm>
            <a:off x="1171854" y="2931053"/>
            <a:ext cx="1373523" cy="2084811"/>
          </a:xfrm>
          <a:prstGeom prst="rect">
            <a:avLst/>
          </a:prstGeom>
        </p:spPr>
      </p:pic>
      <p:sp>
        <p:nvSpPr>
          <p:cNvPr id="8" name="ZoneTexte 7">
            <a:extLst>
              <a:ext uri="{FF2B5EF4-FFF2-40B4-BE49-F238E27FC236}">
                <a16:creationId xmlns:a16="http://schemas.microsoft.com/office/drawing/2014/main" id="{808A1040-EF2E-504C-B664-07C13BBC7CFD}"/>
              </a:ext>
            </a:extLst>
          </p:cNvPr>
          <p:cNvSpPr txBox="1"/>
          <p:nvPr/>
        </p:nvSpPr>
        <p:spPr>
          <a:xfrm>
            <a:off x="1194577" y="5099419"/>
            <a:ext cx="1405898" cy="369332"/>
          </a:xfrm>
          <a:prstGeom prst="rect">
            <a:avLst/>
          </a:prstGeom>
          <a:noFill/>
        </p:spPr>
        <p:txBody>
          <a:bodyPr wrap="none" rtlCol="0">
            <a:spAutoFit/>
          </a:bodyPr>
          <a:lstStyle/>
          <a:p>
            <a:r>
              <a:rPr lang="fr-FR" dirty="0"/>
              <a:t>Laure COUTY</a:t>
            </a:r>
          </a:p>
        </p:txBody>
      </p:sp>
      <p:sp>
        <p:nvSpPr>
          <p:cNvPr id="10" name="ZoneTexte 9">
            <a:extLst>
              <a:ext uri="{FF2B5EF4-FFF2-40B4-BE49-F238E27FC236}">
                <a16:creationId xmlns:a16="http://schemas.microsoft.com/office/drawing/2014/main" id="{7494A46D-566D-4A46-BD8E-2E9A9AEA84DE}"/>
              </a:ext>
            </a:extLst>
          </p:cNvPr>
          <p:cNvSpPr txBox="1"/>
          <p:nvPr/>
        </p:nvSpPr>
        <p:spPr>
          <a:xfrm>
            <a:off x="4907263" y="5112461"/>
            <a:ext cx="1583254" cy="369332"/>
          </a:xfrm>
          <a:prstGeom prst="rect">
            <a:avLst/>
          </a:prstGeom>
          <a:noFill/>
        </p:spPr>
        <p:txBody>
          <a:bodyPr wrap="none" rtlCol="0">
            <a:spAutoFit/>
          </a:bodyPr>
          <a:lstStyle/>
          <a:p>
            <a:r>
              <a:rPr lang="fr-FR" dirty="0"/>
              <a:t>Laura COLIATTI</a:t>
            </a:r>
          </a:p>
        </p:txBody>
      </p:sp>
      <p:pic>
        <p:nvPicPr>
          <p:cNvPr id="11" name="Image 10">
            <a:extLst>
              <a:ext uri="{FF2B5EF4-FFF2-40B4-BE49-F238E27FC236}">
                <a16:creationId xmlns:a16="http://schemas.microsoft.com/office/drawing/2014/main" id="{3AE5DE09-794C-4043-B0D7-85C7F71F98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55239" y="2931053"/>
            <a:ext cx="2062855" cy="2076793"/>
          </a:xfrm>
          <a:prstGeom prst="rect">
            <a:avLst/>
          </a:prstGeom>
        </p:spPr>
      </p:pic>
      <p:sp>
        <p:nvSpPr>
          <p:cNvPr id="12" name="ZoneTexte 11">
            <a:extLst>
              <a:ext uri="{FF2B5EF4-FFF2-40B4-BE49-F238E27FC236}">
                <a16:creationId xmlns:a16="http://schemas.microsoft.com/office/drawing/2014/main" id="{AB4C00CD-2EEF-6B44-AF14-A25C2DF760EB}"/>
              </a:ext>
            </a:extLst>
          </p:cNvPr>
          <p:cNvSpPr txBox="1"/>
          <p:nvPr/>
        </p:nvSpPr>
        <p:spPr>
          <a:xfrm>
            <a:off x="8822117" y="5049269"/>
            <a:ext cx="2598212" cy="369332"/>
          </a:xfrm>
          <a:prstGeom prst="rect">
            <a:avLst/>
          </a:prstGeom>
          <a:noFill/>
        </p:spPr>
        <p:txBody>
          <a:bodyPr wrap="none" rtlCol="0">
            <a:spAutoFit/>
          </a:bodyPr>
          <a:lstStyle/>
          <a:p>
            <a:r>
              <a:rPr lang="fr-FR" dirty="0"/>
              <a:t>Dr Bénédicte GENDRAULT</a:t>
            </a:r>
          </a:p>
        </p:txBody>
      </p:sp>
      <p:pic>
        <p:nvPicPr>
          <p:cNvPr id="13" name="Image 12" descr="Une image contenant dessin&#10;&#10;Description générée automatiquement">
            <a:extLst>
              <a:ext uri="{FF2B5EF4-FFF2-40B4-BE49-F238E27FC236}">
                <a16:creationId xmlns:a16="http://schemas.microsoft.com/office/drawing/2014/main" id="{B32DA4F9-7D39-4E37-B9FA-3F70BF7F13C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03347" y="5739362"/>
            <a:ext cx="2121310" cy="1118638"/>
          </a:xfrm>
          <a:prstGeom prst="rect">
            <a:avLst/>
          </a:prstGeom>
        </p:spPr>
      </p:pic>
      <p:sp>
        <p:nvSpPr>
          <p:cNvPr id="14" name="ZoneTexte 13">
            <a:extLst>
              <a:ext uri="{FF2B5EF4-FFF2-40B4-BE49-F238E27FC236}">
                <a16:creationId xmlns:a16="http://schemas.microsoft.com/office/drawing/2014/main" id="{808A1040-EF2E-504C-B664-07C13BBC7CFD}"/>
              </a:ext>
            </a:extLst>
          </p:cNvPr>
          <p:cNvSpPr txBox="1"/>
          <p:nvPr/>
        </p:nvSpPr>
        <p:spPr>
          <a:xfrm>
            <a:off x="172527" y="5418601"/>
            <a:ext cx="2993367" cy="369332"/>
          </a:xfrm>
          <a:prstGeom prst="rect">
            <a:avLst/>
          </a:prstGeom>
          <a:noFill/>
        </p:spPr>
        <p:txBody>
          <a:bodyPr wrap="square" rtlCol="0">
            <a:spAutoFit/>
          </a:bodyPr>
          <a:lstStyle/>
          <a:p>
            <a:r>
              <a:rPr lang="fr-FR" dirty="0"/>
              <a:t>laure.couty@coactis-sante.fr</a:t>
            </a:r>
          </a:p>
        </p:txBody>
      </p:sp>
      <p:sp>
        <p:nvSpPr>
          <p:cNvPr id="15" name="ZoneTexte 14">
            <a:extLst>
              <a:ext uri="{FF2B5EF4-FFF2-40B4-BE49-F238E27FC236}">
                <a16:creationId xmlns:a16="http://schemas.microsoft.com/office/drawing/2014/main" id="{808A1040-EF2E-504C-B664-07C13BBC7CFD}"/>
              </a:ext>
            </a:extLst>
          </p:cNvPr>
          <p:cNvSpPr txBox="1"/>
          <p:nvPr/>
        </p:nvSpPr>
        <p:spPr>
          <a:xfrm>
            <a:off x="4244667" y="5401612"/>
            <a:ext cx="3079433" cy="369332"/>
          </a:xfrm>
          <a:prstGeom prst="rect">
            <a:avLst/>
          </a:prstGeom>
          <a:noFill/>
        </p:spPr>
        <p:txBody>
          <a:bodyPr wrap="square" rtlCol="0">
            <a:spAutoFit/>
          </a:bodyPr>
          <a:lstStyle/>
          <a:p>
            <a:r>
              <a:rPr lang="fr-FR" dirty="0"/>
              <a:t>laura.coliatti@coactis-sante.fr</a:t>
            </a:r>
          </a:p>
        </p:txBody>
      </p:sp>
      <p:sp>
        <p:nvSpPr>
          <p:cNvPr id="16" name="ZoneTexte 15">
            <a:extLst>
              <a:ext uri="{FF2B5EF4-FFF2-40B4-BE49-F238E27FC236}">
                <a16:creationId xmlns:a16="http://schemas.microsoft.com/office/drawing/2014/main" id="{808A1040-EF2E-504C-B664-07C13BBC7CFD}"/>
              </a:ext>
            </a:extLst>
          </p:cNvPr>
          <p:cNvSpPr txBox="1"/>
          <p:nvPr/>
        </p:nvSpPr>
        <p:spPr>
          <a:xfrm>
            <a:off x="8134709" y="5371550"/>
            <a:ext cx="3722778" cy="369332"/>
          </a:xfrm>
          <a:prstGeom prst="rect">
            <a:avLst/>
          </a:prstGeom>
          <a:noFill/>
        </p:spPr>
        <p:txBody>
          <a:bodyPr wrap="square" rtlCol="0">
            <a:spAutoFit/>
          </a:bodyPr>
          <a:lstStyle/>
          <a:p>
            <a:r>
              <a:rPr lang="fr-FR" dirty="0"/>
              <a:t>benedicte.gendrault@coactis-sante.fr</a:t>
            </a:r>
          </a:p>
        </p:txBody>
      </p:sp>
    </p:spTree>
    <p:extLst>
      <p:ext uri="{BB962C8B-B14F-4D97-AF65-F5344CB8AC3E}">
        <p14:creationId xmlns:p14="http://schemas.microsoft.com/office/powerpoint/2010/main" val="3368641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91C5AD1-2D61-F040-BC5C-B43B1AA98172}"/>
              </a:ext>
            </a:extLst>
          </p:cNvPr>
          <p:cNvSpPr/>
          <p:nvPr/>
        </p:nvSpPr>
        <p:spPr>
          <a:xfrm>
            <a:off x="414495" y="1950918"/>
            <a:ext cx="5072543" cy="3046988"/>
          </a:xfrm>
          <a:prstGeom prst="rect">
            <a:avLst/>
          </a:prstGeom>
        </p:spPr>
        <p:txBody>
          <a:bodyPr wrap="square">
            <a:spAutoFit/>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HandiConnect.fr,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 ressources pour aider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CB4C2"/>
                </a:solidFill>
                <a:effectLst/>
                <a:uLnTx/>
                <a:uFillTx/>
                <a:latin typeface="Century Gothic" panose="020B0502020202020204" pitchFamily="34" charset="0"/>
                <a:ea typeface="+mn-ea"/>
                <a:cs typeface="+mn-cs"/>
              </a:rPr>
              <a:t>les professionnels de santé </a:t>
            </a: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dans leur pratique quotidienne pour assurer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CB4C2"/>
                </a:solidFill>
                <a:effectLst/>
                <a:uLnTx/>
                <a:uFillTx/>
                <a:latin typeface="Century Gothic" panose="020B0502020202020204" pitchFamily="34" charset="0"/>
                <a:ea typeface="+mn-ea"/>
                <a:cs typeface="+mn-cs"/>
              </a:rPr>
              <a:t>un accueil de qualité </a:t>
            </a: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et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1CB4C2"/>
                </a:solidFill>
                <a:effectLst/>
                <a:uLnTx/>
                <a:uFillTx/>
                <a:latin typeface="Century Gothic" panose="020B0502020202020204" pitchFamily="34" charset="0"/>
                <a:ea typeface="+mn-ea"/>
                <a:cs typeface="+mn-cs"/>
              </a:rPr>
              <a:t>des soins adaptés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à chaque </a:t>
            </a:r>
            <a:r>
              <a:rPr kumimoji="0" lang="fr-FR" sz="24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handicap</a:t>
            </a:r>
            <a:r>
              <a:rPr kumimoji="0" lang="fr-FR" sz="24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p>
        </p:txBody>
      </p:sp>
      <p:grpSp>
        <p:nvGrpSpPr>
          <p:cNvPr id="5" name="Groupe 4">
            <a:extLst>
              <a:ext uri="{FF2B5EF4-FFF2-40B4-BE49-F238E27FC236}">
                <a16:creationId xmlns:a16="http://schemas.microsoft.com/office/drawing/2014/main" id="{89277795-AB05-4D41-8E00-5BE068B96B61}"/>
              </a:ext>
            </a:extLst>
          </p:cNvPr>
          <p:cNvGrpSpPr/>
          <p:nvPr/>
        </p:nvGrpSpPr>
        <p:grpSpPr>
          <a:xfrm>
            <a:off x="5487038" y="1704746"/>
            <a:ext cx="10282490" cy="3923268"/>
            <a:chOff x="5035112" y="1106729"/>
            <a:chExt cx="10282490" cy="3923268"/>
          </a:xfrm>
        </p:grpSpPr>
        <p:pic>
          <p:nvPicPr>
            <p:cNvPr id="16" name="Picture 4">
              <a:extLst>
                <a:ext uri="{FF2B5EF4-FFF2-40B4-BE49-F238E27FC236}">
                  <a16:creationId xmlns:a16="http://schemas.microsoft.com/office/drawing/2014/main" id="{22C42BB8-F811-4715-96A3-04A60AD4E2B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35112" y="1106729"/>
              <a:ext cx="5072543" cy="3117465"/>
            </a:xfrm>
            <a:prstGeom prst="rect">
              <a:avLst/>
            </a:prstGeom>
          </p:spPr>
        </p:pic>
        <p:pic>
          <p:nvPicPr>
            <p:cNvPr id="2" name="Image 1">
              <a:extLst>
                <a:ext uri="{FF2B5EF4-FFF2-40B4-BE49-F238E27FC236}">
                  <a16:creationId xmlns:a16="http://schemas.microsoft.com/office/drawing/2014/main" id="{D6DDCABD-174E-46AF-945C-BF102E6607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80044" y="1528759"/>
              <a:ext cx="3982677" cy="2007065"/>
            </a:xfrm>
            <a:prstGeom prst="rect">
              <a:avLst/>
            </a:prstGeom>
          </p:spPr>
        </p:pic>
        <p:grpSp>
          <p:nvGrpSpPr>
            <p:cNvPr id="6" name="Groupe 5">
              <a:extLst>
                <a:ext uri="{FF2B5EF4-FFF2-40B4-BE49-F238E27FC236}">
                  <a16:creationId xmlns:a16="http://schemas.microsoft.com/office/drawing/2014/main" id="{59FB7D32-4F0C-4B20-AC9F-6CD65CBBF801}"/>
                </a:ext>
              </a:extLst>
            </p:cNvPr>
            <p:cNvGrpSpPr/>
            <p:nvPr/>
          </p:nvGrpSpPr>
          <p:grpSpPr>
            <a:xfrm>
              <a:off x="5542327" y="4292127"/>
              <a:ext cx="9775275" cy="737870"/>
              <a:chOff x="4339202" y="4581866"/>
              <a:chExt cx="11308217" cy="1077989"/>
            </a:xfrm>
          </p:grpSpPr>
          <p:sp>
            <p:nvSpPr>
              <p:cNvPr id="19" name="Rectangle : coins arrondis 18">
                <a:extLst>
                  <a:ext uri="{FF2B5EF4-FFF2-40B4-BE49-F238E27FC236}">
                    <a16:creationId xmlns:a16="http://schemas.microsoft.com/office/drawing/2014/main" id="{CC0B6D46-EDA9-DB40-8064-D6593D56524E}"/>
                  </a:ext>
                </a:extLst>
              </p:cNvPr>
              <p:cNvSpPr/>
              <p:nvPr/>
            </p:nvSpPr>
            <p:spPr>
              <a:xfrm>
                <a:off x="4339202" y="4581866"/>
                <a:ext cx="4625592" cy="878865"/>
              </a:xfrm>
              <a:prstGeom prst="roundRect">
                <a:avLst/>
              </a:prstGeom>
              <a:solidFill>
                <a:srgbClr val="1CB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itre 1">
                <a:extLst>
                  <a:ext uri="{FF2B5EF4-FFF2-40B4-BE49-F238E27FC236}">
                    <a16:creationId xmlns:a16="http://schemas.microsoft.com/office/drawing/2014/main" id="{B46426D0-BE0C-6849-9F7A-823B253D8441}"/>
                  </a:ext>
                </a:extLst>
              </p:cNvPr>
              <p:cNvSpPr txBox="1">
                <a:spLocks/>
              </p:cNvSpPr>
              <p:nvPr/>
            </p:nvSpPr>
            <p:spPr>
              <a:xfrm>
                <a:off x="5034443" y="4681456"/>
                <a:ext cx="10612976" cy="978399"/>
              </a:xfrm>
              <a:prstGeom prst="rect">
                <a:avLst/>
              </a:prstGeom>
              <a:noFill/>
            </p:spPr>
            <p:txBody>
              <a:bodyPr vert="horz" lIns="91396" tIns="45699" rIns="91396" bIns="45699" rtlCol="0" anchor="t">
                <a:normAutofit fontScale="97500"/>
              </a:bodyPr>
              <a:lstStyle>
                <a:lvl1pPr algn="l" defTabSz="913962"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3962" rtl="0" eaLnBrk="1" fontAlgn="auto" latinLnBrk="0" hangingPunct="1">
                  <a:lnSpc>
                    <a:spcPct val="90000"/>
                  </a:lnSpc>
                  <a:spcBef>
                    <a:spcPct val="0"/>
                  </a:spcBef>
                  <a:spcAft>
                    <a:spcPts val="0"/>
                  </a:spcAft>
                  <a:buClrTx/>
                  <a:buSzTx/>
                  <a:buFontTx/>
                  <a:buNone/>
                  <a:tabLst/>
                  <a:defRPr/>
                </a:pPr>
                <a:r>
                  <a:rPr kumimoji="0" lang="fr-FR" sz="2400" b="1" i="0" u="sng" strike="noStrike" kern="1200" cap="none" spc="0" normalizeH="0" baseline="0" noProof="0" dirty="0">
                    <a:ln>
                      <a:noFill/>
                    </a:ln>
                    <a:solidFill>
                      <a:prstClr val="white"/>
                    </a:solidFill>
                    <a:effectLst/>
                    <a:uLnTx/>
                    <a:uFillTx/>
                    <a:latin typeface="Nunito" pitchFamily="2" charset="77"/>
                    <a:ea typeface="+mj-ea"/>
                    <a:cs typeface="+mj-cs"/>
                    <a:hlinkClick r:id="rId5">
                      <a:extLst>
                        <a:ext uri="{A12FA001-AC4F-418D-AE19-62706E023703}">
                          <ahyp:hlinkClr xmlns:ahyp="http://schemas.microsoft.com/office/drawing/2018/hyperlinkcolor" xmlns="" val="tx"/>
                        </a:ext>
                      </a:extLst>
                    </a:hlinkClick>
                  </a:rPr>
                  <a:t>www.handiconnect.fr</a:t>
                </a:r>
                <a:endParaRPr kumimoji="0" lang="fr-FR" sz="2400" b="0" i="0" u="sng" strike="noStrike" kern="1200" cap="none" spc="0" normalizeH="0" baseline="0" noProof="0" dirty="0">
                  <a:ln>
                    <a:noFill/>
                  </a:ln>
                  <a:solidFill>
                    <a:prstClr val="white"/>
                  </a:solidFill>
                  <a:effectLst/>
                  <a:uLnTx/>
                  <a:uFillTx/>
                  <a:latin typeface="Nunito" pitchFamily="2" charset="77"/>
                  <a:ea typeface="+mj-ea"/>
                  <a:cs typeface="+mj-cs"/>
                </a:endParaRPr>
              </a:p>
            </p:txBody>
          </p:sp>
        </p:grpSp>
      </p:grpSp>
      <p:pic>
        <p:nvPicPr>
          <p:cNvPr id="3" name="Image 2">
            <a:extLst>
              <a:ext uri="{FF2B5EF4-FFF2-40B4-BE49-F238E27FC236}">
                <a16:creationId xmlns:a16="http://schemas.microsoft.com/office/drawing/2014/main" id="{6459AFD1-6542-4065-A861-6249F61867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21439045">
            <a:off x="8934396" y="4340672"/>
            <a:ext cx="595655" cy="476408"/>
          </a:xfrm>
          <a:prstGeom prst="rect">
            <a:avLst/>
          </a:prstGeom>
        </p:spPr>
      </p:pic>
      <p:sp>
        <p:nvSpPr>
          <p:cNvPr id="15" name="Titre 1">
            <a:extLst>
              <a:ext uri="{FF2B5EF4-FFF2-40B4-BE49-F238E27FC236}">
                <a16:creationId xmlns:a16="http://schemas.microsoft.com/office/drawing/2014/main" id="{A39ADA99-BE5F-0A49-B832-659C761AE1D0}"/>
              </a:ext>
            </a:extLst>
          </p:cNvPr>
          <p:cNvSpPr>
            <a:spLocks noGrp="1"/>
          </p:cNvSpPr>
          <p:nvPr>
            <p:ph type="title"/>
          </p:nvPr>
        </p:nvSpPr>
        <p:spPr>
          <a:xfrm>
            <a:off x="838200" y="3"/>
            <a:ext cx="11353800" cy="1325563"/>
          </a:xfrm>
          <a:noFill/>
        </p:spPr>
        <p:txBody>
          <a:bodyPr>
            <a:normAutofit/>
          </a:bodyPr>
          <a:lstStyle/>
          <a:p>
            <a:r>
              <a:rPr lang="fr-FR" sz="3600" b="1" dirty="0">
                <a:solidFill>
                  <a:srgbClr val="51B4C2"/>
                </a:solidFill>
                <a:latin typeface="Century Gothic" panose="020B0502020202020204" pitchFamily="34" charset="0"/>
              </a:rPr>
              <a:t>HandiConnect</a:t>
            </a:r>
            <a:r>
              <a:rPr lang="fr-FR" sz="3600" dirty="0">
                <a:latin typeface="Century Gothic" panose="020B0502020202020204" pitchFamily="34" charset="0"/>
              </a:rPr>
              <a:t>, c’est quoi ?</a:t>
            </a:r>
            <a:endParaRPr lang="fr-FR" sz="3600" b="1" dirty="0">
              <a:solidFill>
                <a:srgbClr val="3974B9"/>
              </a:solidFill>
              <a:latin typeface="Century Gothic" panose="020B0502020202020204" pitchFamily="34" charset="0"/>
            </a:endParaRPr>
          </a:p>
        </p:txBody>
      </p:sp>
      <p:pic>
        <p:nvPicPr>
          <p:cNvPr id="7" name="Image 6">
            <a:extLst>
              <a:ext uri="{FF2B5EF4-FFF2-40B4-BE49-F238E27FC236}">
                <a16:creationId xmlns:a16="http://schemas.microsoft.com/office/drawing/2014/main" id="{694B2EFC-141D-4A9E-8831-AD213731F71C}"/>
              </a:ext>
            </a:extLst>
          </p:cNvPr>
          <p:cNvPicPr>
            <a:picLocks noChangeAspect="1"/>
          </p:cNvPicPr>
          <p:nvPr/>
        </p:nvPicPr>
        <p:blipFill>
          <a:blip r:embed="rId7"/>
          <a:stretch>
            <a:fillRect/>
          </a:stretch>
        </p:blipFill>
        <p:spPr>
          <a:xfrm>
            <a:off x="408027" y="0"/>
            <a:ext cx="268247" cy="1329043"/>
          </a:xfrm>
          <a:prstGeom prst="rect">
            <a:avLst/>
          </a:prstGeom>
        </p:spPr>
      </p:pic>
    </p:spTree>
    <p:extLst>
      <p:ext uri="{BB962C8B-B14F-4D97-AF65-F5344CB8AC3E}">
        <p14:creationId xmlns:p14="http://schemas.microsoft.com/office/powerpoint/2010/main" val="3063572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6F49419-CA3C-4C6B-BD75-FD1F3FCCA351}"/>
              </a:ext>
            </a:extLst>
          </p:cNvPr>
          <p:cNvSpPr txBox="1"/>
          <p:nvPr/>
        </p:nvSpPr>
        <p:spPr>
          <a:xfrm>
            <a:off x="1227093" y="2159717"/>
            <a:ext cx="8137191" cy="646288"/>
          </a:xfrm>
          <a:prstGeom prst="rect">
            <a:avLst/>
          </a:prstGeom>
          <a:noFill/>
        </p:spPr>
        <p:txBody>
          <a:bodyPr wrap="square" lIns="91396" tIns="45699" rIns="91396" bIns="45699" rtlCol="0">
            <a:spAutoFit/>
          </a:bodyPr>
          <a:lstStyle/>
          <a:p>
            <a:endParaRPr lang="fr-FR" dirty="0">
              <a:latin typeface="Century Gothic" panose="020B0502020202020204" pitchFamily="34" charset="0"/>
            </a:endParaRPr>
          </a:p>
          <a:p>
            <a:endParaRPr lang="fr-FR" dirty="0">
              <a:latin typeface="Century Gothic" panose="020B0502020202020204" pitchFamily="34" charset="0"/>
            </a:endParaRPr>
          </a:p>
        </p:txBody>
      </p:sp>
      <p:sp>
        <p:nvSpPr>
          <p:cNvPr id="15" name="Espace réservé du contenu 1">
            <a:extLst>
              <a:ext uri="{FF2B5EF4-FFF2-40B4-BE49-F238E27FC236}">
                <a16:creationId xmlns:a16="http://schemas.microsoft.com/office/drawing/2014/main" id="{E5B1CC18-049A-4560-B382-A63BE318CBF8}"/>
              </a:ext>
            </a:extLst>
          </p:cNvPr>
          <p:cNvSpPr txBox="1">
            <a:spLocks/>
          </p:cNvSpPr>
          <p:nvPr/>
        </p:nvSpPr>
        <p:spPr>
          <a:xfrm>
            <a:off x="560120" y="722635"/>
            <a:ext cx="6993977" cy="4365386"/>
          </a:xfrm>
          <a:prstGeom prst="rect">
            <a:avLst/>
          </a:prstGeom>
        </p:spPr>
        <p:txBody>
          <a:bodyPr vert="horz" lIns="91396" tIns="45699" rIns="91396" bIns="45699" rtlCol="0">
            <a:noAutofit/>
          </a:bodyPr>
          <a:lstStyle>
            <a:lvl1pPr marL="228491" indent="-228491" algn="l" defTabSz="91396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2" indent="-228491" algn="l" defTabSz="9139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52" indent="-228491" algn="l" defTabSz="9139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33"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14"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95"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376"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356"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338"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fr-FR" sz="2000" dirty="0">
              <a:solidFill>
                <a:schemeClr val="tx1">
                  <a:lumMod val="75000"/>
                  <a:lumOff val="25000"/>
                </a:schemeClr>
              </a:solidFill>
              <a:latin typeface="Nunito" pitchFamily="2" charset="77"/>
            </a:endParaRPr>
          </a:p>
          <a:p>
            <a:pPr>
              <a:lnSpc>
                <a:spcPct val="100000"/>
              </a:lnSpc>
              <a:buClr>
                <a:srgbClr val="1CB4C2"/>
              </a:buClr>
              <a:buFont typeface="Wingdings" panose="05000000000000000000" pitchFamily="2" charset="2"/>
              <a:buChar char="§"/>
            </a:pPr>
            <a:endParaRPr lang="fr-FR" sz="2000" dirty="0">
              <a:solidFill>
                <a:schemeClr val="tx1">
                  <a:lumMod val="75000"/>
                  <a:lumOff val="25000"/>
                </a:schemeClr>
              </a:solidFill>
              <a:latin typeface="Nunito" pitchFamily="2" charset="77"/>
            </a:endParaRPr>
          </a:p>
          <a:p>
            <a:pPr>
              <a:lnSpc>
                <a:spcPct val="100000"/>
              </a:lnSpc>
              <a:buClr>
                <a:srgbClr val="1CB4C2"/>
              </a:buClr>
              <a:buFont typeface="Wingdings" panose="05000000000000000000" pitchFamily="2" charset="2"/>
              <a:buChar char="§"/>
            </a:pPr>
            <a:endParaRPr lang="fr-FR" sz="2000" dirty="0">
              <a:solidFill>
                <a:schemeClr val="tx1">
                  <a:lumMod val="75000"/>
                  <a:lumOff val="25000"/>
                </a:schemeClr>
              </a:solidFill>
              <a:latin typeface="Nunito" pitchFamily="2" charset="77"/>
            </a:endParaRPr>
          </a:p>
          <a:p>
            <a:pPr>
              <a:lnSpc>
                <a:spcPct val="100000"/>
              </a:lnSpc>
              <a:buClr>
                <a:srgbClr val="1CB4C2"/>
              </a:buClr>
              <a:buFont typeface="Wingdings" panose="05000000000000000000" pitchFamily="2" charset="2"/>
              <a:buChar char="§"/>
            </a:pPr>
            <a:endParaRPr lang="fr-FR" sz="2000" dirty="0">
              <a:solidFill>
                <a:schemeClr val="tx1">
                  <a:lumMod val="75000"/>
                  <a:lumOff val="25000"/>
                </a:schemeClr>
              </a:solidFill>
              <a:latin typeface="Nunito" pitchFamily="2" charset="77"/>
            </a:endParaRPr>
          </a:p>
          <a:p>
            <a:pPr marL="0" indent="0">
              <a:lnSpc>
                <a:spcPct val="100000"/>
              </a:lnSpc>
              <a:buClr>
                <a:srgbClr val="1CB4C2"/>
              </a:buClr>
              <a:buNone/>
            </a:pPr>
            <a:endParaRPr lang="fr-FR" sz="2000" dirty="0">
              <a:solidFill>
                <a:schemeClr val="tx1">
                  <a:lumMod val="75000"/>
                  <a:lumOff val="25000"/>
                </a:schemeClr>
              </a:solidFill>
              <a:latin typeface="Nunito" pitchFamily="2" charset="77"/>
            </a:endParaRPr>
          </a:p>
          <a:p>
            <a:pPr marL="0" indent="0">
              <a:lnSpc>
                <a:spcPct val="100000"/>
              </a:lnSpc>
              <a:buClr>
                <a:srgbClr val="1CB4C2"/>
              </a:buClr>
              <a:buNone/>
            </a:pPr>
            <a:endParaRPr lang="fr-FR" sz="2000" dirty="0">
              <a:solidFill>
                <a:schemeClr val="tx1">
                  <a:lumMod val="75000"/>
                  <a:lumOff val="25000"/>
                </a:schemeClr>
              </a:solidFill>
              <a:latin typeface="Nunito" pitchFamily="2" charset="77"/>
            </a:endParaRPr>
          </a:p>
          <a:p>
            <a:pPr marL="0" indent="0">
              <a:lnSpc>
                <a:spcPct val="100000"/>
              </a:lnSpc>
              <a:buClr>
                <a:srgbClr val="1CB4C2"/>
              </a:buClr>
              <a:buNone/>
            </a:pPr>
            <a:endParaRPr lang="fr-FR" sz="2000" dirty="0">
              <a:solidFill>
                <a:schemeClr val="tx1">
                  <a:lumMod val="75000"/>
                  <a:lumOff val="25000"/>
                </a:schemeClr>
              </a:solidFill>
              <a:latin typeface="Nunito" pitchFamily="2" charset="77"/>
            </a:endParaRPr>
          </a:p>
          <a:p>
            <a:endParaRPr lang="fr-FR" sz="2000" dirty="0">
              <a:solidFill>
                <a:schemeClr val="tx1">
                  <a:lumMod val="75000"/>
                  <a:lumOff val="25000"/>
                </a:schemeClr>
              </a:solidFill>
              <a:latin typeface="Nunito" pitchFamily="2" charset="77"/>
            </a:endParaRPr>
          </a:p>
        </p:txBody>
      </p:sp>
      <p:grpSp>
        <p:nvGrpSpPr>
          <p:cNvPr id="8" name="Groupe 7">
            <a:extLst>
              <a:ext uri="{FF2B5EF4-FFF2-40B4-BE49-F238E27FC236}">
                <a16:creationId xmlns:a16="http://schemas.microsoft.com/office/drawing/2014/main" id="{6B7E47C6-B119-D844-B558-AF0A061BCF4C}"/>
              </a:ext>
            </a:extLst>
          </p:cNvPr>
          <p:cNvGrpSpPr/>
          <p:nvPr/>
        </p:nvGrpSpPr>
        <p:grpSpPr>
          <a:xfrm>
            <a:off x="-104004" y="1988295"/>
            <a:ext cx="9163832" cy="4106562"/>
            <a:chOff x="-78125" y="1524321"/>
            <a:chExt cx="9163832" cy="4106562"/>
          </a:xfrm>
        </p:grpSpPr>
        <p:pic>
          <p:nvPicPr>
            <p:cNvPr id="4" name="Image 3">
              <a:extLst>
                <a:ext uri="{FF2B5EF4-FFF2-40B4-BE49-F238E27FC236}">
                  <a16:creationId xmlns:a16="http://schemas.microsoft.com/office/drawing/2014/main" id="{FE1B2D32-BAD3-4819-A5E1-374706CA33B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33085"/>
            <a:stretch/>
          </p:blipFill>
          <p:spPr>
            <a:xfrm>
              <a:off x="-78125" y="4973760"/>
              <a:ext cx="3221665" cy="657023"/>
            </a:xfrm>
            <a:prstGeom prst="rect">
              <a:avLst/>
            </a:prstGeom>
          </p:spPr>
        </p:pic>
        <p:pic>
          <p:nvPicPr>
            <p:cNvPr id="6" name="Image 5">
              <a:extLst>
                <a:ext uri="{FF2B5EF4-FFF2-40B4-BE49-F238E27FC236}">
                  <a16:creationId xmlns:a16="http://schemas.microsoft.com/office/drawing/2014/main" id="{5F4129A7-12A1-449C-AECC-7BB2CE27297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t="10455" b="36615"/>
            <a:stretch/>
          </p:blipFill>
          <p:spPr>
            <a:xfrm>
              <a:off x="5864043" y="5088021"/>
              <a:ext cx="3221664" cy="524682"/>
            </a:xfrm>
            <a:prstGeom prst="rect">
              <a:avLst/>
            </a:prstGeom>
          </p:spPr>
        </p:pic>
        <p:pic>
          <p:nvPicPr>
            <p:cNvPr id="7" name="Image 6">
              <a:extLst>
                <a:ext uri="{FF2B5EF4-FFF2-40B4-BE49-F238E27FC236}">
                  <a16:creationId xmlns:a16="http://schemas.microsoft.com/office/drawing/2014/main" id="{8E32B611-5778-444D-94FC-EDA563473D31}"/>
                </a:ext>
              </a:extLst>
            </p:cNvPr>
            <p:cNvPicPr>
              <a:picLocks noChangeAspect="1"/>
            </p:cNvPicPr>
            <p:nvPr/>
          </p:nvPicPr>
          <p:blipFill rotWithShape="1">
            <a:blip r:embed="rId5"/>
            <a:srcRect b="33915"/>
            <a:stretch/>
          </p:blipFill>
          <p:spPr>
            <a:xfrm>
              <a:off x="2759277" y="4893204"/>
              <a:ext cx="3221665" cy="737679"/>
            </a:xfrm>
            <a:prstGeom prst="rect">
              <a:avLst/>
            </a:prstGeom>
          </p:spPr>
        </p:pic>
        <p:pic>
          <p:nvPicPr>
            <p:cNvPr id="5" name="Image 4">
              <a:extLst>
                <a:ext uri="{FF2B5EF4-FFF2-40B4-BE49-F238E27FC236}">
                  <a16:creationId xmlns:a16="http://schemas.microsoft.com/office/drawing/2014/main" id="{2BFB62E2-E0FA-43DD-8348-5DACD832CFAF}"/>
                </a:ext>
              </a:extLst>
            </p:cNvPr>
            <p:cNvPicPr>
              <a:picLocks noChangeAspect="1"/>
            </p:cNvPicPr>
            <p:nvPr/>
          </p:nvPicPr>
          <p:blipFill>
            <a:blip r:embed="rId6"/>
            <a:stretch>
              <a:fillRect/>
            </a:stretch>
          </p:blipFill>
          <p:spPr>
            <a:xfrm>
              <a:off x="306140" y="1610392"/>
              <a:ext cx="2453137" cy="3383793"/>
            </a:xfrm>
            <a:prstGeom prst="rect">
              <a:avLst/>
            </a:prstGeom>
          </p:spPr>
        </p:pic>
        <p:pic>
          <p:nvPicPr>
            <p:cNvPr id="11" name="Image 10">
              <a:extLst>
                <a:ext uri="{FF2B5EF4-FFF2-40B4-BE49-F238E27FC236}">
                  <a16:creationId xmlns:a16="http://schemas.microsoft.com/office/drawing/2014/main" id="{88C94B72-F7EB-4955-9E6A-477205570B06}"/>
                </a:ext>
              </a:extLst>
            </p:cNvPr>
            <p:cNvPicPr>
              <a:picLocks noChangeAspect="1"/>
            </p:cNvPicPr>
            <p:nvPr/>
          </p:nvPicPr>
          <p:blipFill>
            <a:blip r:embed="rId7"/>
            <a:stretch>
              <a:fillRect/>
            </a:stretch>
          </p:blipFill>
          <p:spPr>
            <a:xfrm>
              <a:off x="3163731" y="1567356"/>
              <a:ext cx="2453138" cy="3326289"/>
            </a:xfrm>
            <a:prstGeom prst="rect">
              <a:avLst/>
            </a:prstGeom>
          </p:spPr>
        </p:pic>
        <p:pic>
          <p:nvPicPr>
            <p:cNvPr id="13" name="Image 12">
              <a:extLst>
                <a:ext uri="{FF2B5EF4-FFF2-40B4-BE49-F238E27FC236}">
                  <a16:creationId xmlns:a16="http://schemas.microsoft.com/office/drawing/2014/main" id="{D65F6527-B6CE-4083-BEDB-5E41C458F146}"/>
                </a:ext>
              </a:extLst>
            </p:cNvPr>
            <p:cNvPicPr>
              <a:picLocks noChangeAspect="1"/>
            </p:cNvPicPr>
            <p:nvPr/>
          </p:nvPicPr>
          <p:blipFill>
            <a:blip r:embed="rId8"/>
            <a:stretch>
              <a:fillRect/>
            </a:stretch>
          </p:blipFill>
          <p:spPr>
            <a:xfrm>
              <a:off x="6165197" y="1524321"/>
              <a:ext cx="2428743" cy="3412360"/>
            </a:xfrm>
            <a:prstGeom prst="rect">
              <a:avLst/>
            </a:prstGeom>
          </p:spPr>
        </p:pic>
      </p:grpSp>
      <p:sp>
        <p:nvSpPr>
          <p:cNvPr id="17" name="Rectangle : coins arrondis 16">
            <a:extLst>
              <a:ext uri="{FF2B5EF4-FFF2-40B4-BE49-F238E27FC236}">
                <a16:creationId xmlns:a16="http://schemas.microsoft.com/office/drawing/2014/main" id="{3025246C-19B6-42E6-9B61-61AE20229A0D}"/>
              </a:ext>
            </a:extLst>
          </p:cNvPr>
          <p:cNvSpPr/>
          <p:nvPr/>
        </p:nvSpPr>
        <p:spPr>
          <a:xfrm>
            <a:off x="560120" y="4237523"/>
            <a:ext cx="1965366" cy="5231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 coins arrondis 18">
            <a:extLst>
              <a:ext uri="{FF2B5EF4-FFF2-40B4-BE49-F238E27FC236}">
                <a16:creationId xmlns:a16="http://schemas.microsoft.com/office/drawing/2014/main" id="{650101D1-5787-43CC-A809-149D8DB7F5BC}"/>
              </a:ext>
            </a:extLst>
          </p:cNvPr>
          <p:cNvSpPr/>
          <p:nvPr/>
        </p:nvSpPr>
        <p:spPr>
          <a:xfrm>
            <a:off x="3381376" y="4188154"/>
            <a:ext cx="2076465" cy="5653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 coins arrondis 19">
            <a:extLst>
              <a:ext uri="{FF2B5EF4-FFF2-40B4-BE49-F238E27FC236}">
                <a16:creationId xmlns:a16="http://schemas.microsoft.com/office/drawing/2014/main" id="{F69B52D0-19A6-4BCF-BC83-62230F20046C}"/>
              </a:ext>
            </a:extLst>
          </p:cNvPr>
          <p:cNvSpPr/>
          <p:nvPr/>
        </p:nvSpPr>
        <p:spPr>
          <a:xfrm>
            <a:off x="6341335" y="4216414"/>
            <a:ext cx="2076465" cy="56537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Titre 1">
            <a:extLst>
              <a:ext uri="{FF2B5EF4-FFF2-40B4-BE49-F238E27FC236}">
                <a16:creationId xmlns:a16="http://schemas.microsoft.com/office/drawing/2014/main" id="{957D047E-775B-0E43-91C3-A9D145245CA5}"/>
              </a:ext>
            </a:extLst>
          </p:cNvPr>
          <p:cNvSpPr>
            <a:spLocks noGrp="1"/>
          </p:cNvSpPr>
          <p:nvPr>
            <p:ph type="title"/>
          </p:nvPr>
        </p:nvSpPr>
        <p:spPr>
          <a:xfrm>
            <a:off x="838200" y="3"/>
            <a:ext cx="11353800" cy="1325563"/>
          </a:xfrm>
          <a:noFill/>
        </p:spPr>
        <p:txBody>
          <a:bodyPr>
            <a:normAutofit/>
          </a:bodyPr>
          <a:lstStyle/>
          <a:p>
            <a:r>
              <a:rPr lang="fr-FR" sz="3600" b="1" dirty="0">
                <a:solidFill>
                  <a:srgbClr val="1CB4C2"/>
                </a:solidFill>
                <a:latin typeface="Century Gothic" panose="020B0502020202020204" pitchFamily="34" charset="0"/>
              </a:rPr>
              <a:t>HandiConnect</a:t>
            </a:r>
            <a:r>
              <a:rPr lang="fr-FR" sz="3600" dirty="0">
                <a:latin typeface="Century Gothic" panose="020B0502020202020204" pitchFamily="34" charset="0"/>
              </a:rPr>
              <a:t> : conseil, formation</a:t>
            </a:r>
            <a:br>
              <a:rPr lang="fr-FR" sz="3600" dirty="0">
                <a:latin typeface="Century Gothic" panose="020B0502020202020204" pitchFamily="34" charset="0"/>
              </a:rPr>
            </a:br>
            <a:r>
              <a:rPr lang="fr-FR" sz="3600" dirty="0">
                <a:latin typeface="Century Gothic" panose="020B0502020202020204" pitchFamily="34" charset="0"/>
              </a:rPr>
              <a:t>&amp; expertise</a:t>
            </a:r>
            <a:endParaRPr lang="fr-FR" sz="3600" dirty="0">
              <a:solidFill>
                <a:srgbClr val="3974B9"/>
              </a:solidFill>
              <a:latin typeface="Century Gothic" panose="020B0502020202020204" pitchFamily="34" charset="0"/>
            </a:endParaRPr>
          </a:p>
        </p:txBody>
      </p:sp>
      <p:grpSp>
        <p:nvGrpSpPr>
          <p:cNvPr id="12" name="Groupe 11">
            <a:extLst>
              <a:ext uri="{FF2B5EF4-FFF2-40B4-BE49-F238E27FC236}">
                <a16:creationId xmlns:a16="http://schemas.microsoft.com/office/drawing/2014/main" id="{2917447A-1C5D-F44C-ADAF-9A4662DA8C7B}"/>
              </a:ext>
            </a:extLst>
          </p:cNvPr>
          <p:cNvGrpSpPr/>
          <p:nvPr/>
        </p:nvGrpSpPr>
        <p:grpSpPr>
          <a:xfrm>
            <a:off x="8968808" y="-16326"/>
            <a:ext cx="2888776" cy="6874326"/>
            <a:chOff x="8968808" y="-16326"/>
            <a:chExt cx="2888776" cy="6874326"/>
          </a:xfrm>
        </p:grpSpPr>
        <p:sp>
          <p:nvSpPr>
            <p:cNvPr id="9" name="Rectangle 8">
              <a:extLst>
                <a:ext uri="{FF2B5EF4-FFF2-40B4-BE49-F238E27FC236}">
                  <a16:creationId xmlns:a16="http://schemas.microsoft.com/office/drawing/2014/main" id="{0C9F3359-693E-410D-A59E-23D3B7B1080F}"/>
                </a:ext>
              </a:extLst>
            </p:cNvPr>
            <p:cNvSpPr/>
            <p:nvPr/>
          </p:nvSpPr>
          <p:spPr>
            <a:xfrm>
              <a:off x="8968808" y="-16326"/>
              <a:ext cx="2888776" cy="6874326"/>
            </a:xfrm>
            <a:prstGeom prst="rect">
              <a:avLst/>
            </a:prstGeom>
            <a:solidFill>
              <a:srgbClr val="1CB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latin typeface="Century Gothic" panose="020B0502020202020204" pitchFamily="34" charset="0"/>
              </a:endParaRPr>
            </a:p>
            <a:p>
              <a:pPr algn="ctr"/>
              <a:endParaRPr lang="fr-FR" b="1" dirty="0">
                <a:latin typeface="Century Gothic" panose="020B0502020202020204" pitchFamily="34" charset="0"/>
              </a:endParaRPr>
            </a:p>
            <a:p>
              <a:pPr algn="ctr"/>
              <a:endParaRPr lang="fr-FR" b="1" dirty="0">
                <a:latin typeface="Century Gothic" panose="020B0502020202020204" pitchFamily="34" charset="0"/>
              </a:endParaRPr>
            </a:p>
            <a:p>
              <a:pPr algn="ctr"/>
              <a:endParaRPr lang="fr-FR" b="1" dirty="0">
                <a:latin typeface="Century Gothic" panose="020B0502020202020204" pitchFamily="34" charset="0"/>
              </a:endParaRPr>
            </a:p>
            <a:p>
              <a:pPr algn="ctr"/>
              <a:r>
                <a:rPr lang="fr-FR" b="1" dirty="0">
                  <a:latin typeface="Century Gothic" panose="020B0502020202020204" pitchFamily="34" charset="0"/>
                </a:rPr>
                <a:t>POUR QUI ?</a:t>
              </a:r>
              <a:br>
                <a:rPr lang="fr-FR" b="1" dirty="0">
                  <a:latin typeface="Century Gothic" panose="020B0502020202020204" pitchFamily="34" charset="0"/>
                </a:rPr>
              </a:br>
              <a:r>
                <a:rPr lang="fr-FR" dirty="0">
                  <a:latin typeface="Century Gothic" panose="020B0502020202020204" pitchFamily="34" charset="0"/>
                </a:rPr>
                <a:t>Tous les professionnels de santé</a:t>
              </a:r>
            </a:p>
            <a:p>
              <a:pPr algn="ctr"/>
              <a:endParaRPr lang="fr-FR" b="1" dirty="0">
                <a:latin typeface="Century Gothic" panose="020B0502020202020204" pitchFamily="34" charset="0"/>
              </a:endParaRPr>
            </a:p>
            <a:p>
              <a:pPr algn="ctr"/>
              <a:r>
                <a:rPr lang="fr-FR" b="1" dirty="0">
                  <a:latin typeface="Century Gothic" panose="020B0502020202020204" pitchFamily="34" charset="0"/>
                </a:rPr>
                <a:t>Médecins Généralistes,</a:t>
              </a:r>
            </a:p>
            <a:p>
              <a:pPr algn="ctr"/>
              <a:r>
                <a:rPr lang="fr-FR" b="1" dirty="0">
                  <a:latin typeface="Century Gothic" panose="020B0502020202020204" pitchFamily="34" charset="0"/>
                </a:rPr>
                <a:t>Gynécologues,</a:t>
              </a:r>
            </a:p>
            <a:p>
              <a:pPr algn="ctr"/>
              <a:r>
                <a:rPr lang="fr-FR" b="1" dirty="0">
                  <a:latin typeface="Century Gothic" panose="020B0502020202020204" pitchFamily="34" charset="0"/>
                </a:rPr>
                <a:t>Chirurgiens dentistes,</a:t>
              </a:r>
            </a:p>
            <a:p>
              <a:pPr algn="ctr"/>
              <a:r>
                <a:rPr lang="fr-FR" b="1" dirty="0">
                  <a:latin typeface="Century Gothic" panose="020B0502020202020204" pitchFamily="34" charset="0"/>
                </a:rPr>
                <a:t>Pédiatres,</a:t>
              </a:r>
            </a:p>
            <a:p>
              <a:pPr algn="ctr"/>
              <a:r>
                <a:rPr lang="fr-FR" b="1" dirty="0">
                  <a:latin typeface="Century Gothic" panose="020B0502020202020204" pitchFamily="34" charset="0"/>
                </a:rPr>
                <a:t>Psychiatres,</a:t>
              </a:r>
            </a:p>
            <a:p>
              <a:pPr algn="ctr"/>
              <a:r>
                <a:rPr lang="fr-FR" b="1" dirty="0">
                  <a:latin typeface="Century Gothic" panose="020B0502020202020204" pitchFamily="34" charset="0"/>
                </a:rPr>
                <a:t>Urgentistes, </a:t>
              </a:r>
            </a:p>
            <a:p>
              <a:pPr algn="ctr"/>
              <a:r>
                <a:rPr lang="fr-FR" b="1" dirty="0">
                  <a:latin typeface="Century Gothic" panose="020B0502020202020204" pitchFamily="34" charset="0"/>
                </a:rPr>
                <a:t>Infirmiers…</a:t>
              </a:r>
              <a:endParaRPr lang="fr-FR" sz="1800" b="1" dirty="0">
                <a:latin typeface="Century Gothic" panose="020B0502020202020204" pitchFamily="34" charset="0"/>
              </a:endParaRPr>
            </a:p>
          </p:txBody>
        </p:sp>
        <p:pic>
          <p:nvPicPr>
            <p:cNvPr id="10" name="Graphique 9" descr="Public cible">
              <a:extLst>
                <a:ext uri="{FF2B5EF4-FFF2-40B4-BE49-F238E27FC236}">
                  <a16:creationId xmlns:a16="http://schemas.microsoft.com/office/drawing/2014/main" id="{4C79136E-93F3-461B-B395-B3C6894764BF}"/>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xmlns="" r:embed="rId10"/>
                </a:ext>
              </a:extLst>
            </a:blip>
            <a:stretch>
              <a:fillRect/>
            </a:stretch>
          </p:blipFill>
          <p:spPr>
            <a:xfrm>
              <a:off x="9615871" y="629986"/>
              <a:ext cx="1447820" cy="1447820"/>
            </a:xfrm>
            <a:prstGeom prst="rect">
              <a:avLst/>
            </a:prstGeom>
          </p:spPr>
        </p:pic>
      </p:grpSp>
      <p:pic>
        <p:nvPicPr>
          <p:cNvPr id="2" name="Image 1">
            <a:extLst>
              <a:ext uri="{FF2B5EF4-FFF2-40B4-BE49-F238E27FC236}">
                <a16:creationId xmlns:a16="http://schemas.microsoft.com/office/drawing/2014/main" id="{921F5BB2-F822-40A7-A6BB-46F18428F273}"/>
              </a:ext>
            </a:extLst>
          </p:cNvPr>
          <p:cNvPicPr>
            <a:picLocks noChangeAspect="1"/>
          </p:cNvPicPr>
          <p:nvPr/>
        </p:nvPicPr>
        <p:blipFill>
          <a:blip r:embed="rId11"/>
          <a:stretch>
            <a:fillRect/>
          </a:stretch>
        </p:blipFill>
        <p:spPr>
          <a:xfrm>
            <a:off x="425996" y="-16326"/>
            <a:ext cx="268247" cy="1329043"/>
          </a:xfrm>
          <a:prstGeom prst="rect">
            <a:avLst/>
          </a:prstGeom>
        </p:spPr>
      </p:pic>
    </p:spTree>
    <p:extLst>
      <p:ext uri="{BB962C8B-B14F-4D97-AF65-F5344CB8AC3E}">
        <p14:creationId xmlns:p14="http://schemas.microsoft.com/office/powerpoint/2010/main" val="2522096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1">
            <a:extLst>
              <a:ext uri="{FF2B5EF4-FFF2-40B4-BE49-F238E27FC236}">
                <a16:creationId xmlns:a16="http://schemas.microsoft.com/office/drawing/2014/main" id="{7A5445AF-7E2C-4304-8D2A-EEE8D54D1656}"/>
              </a:ext>
            </a:extLst>
          </p:cNvPr>
          <p:cNvSpPr txBox="1">
            <a:spLocks/>
          </p:cNvSpPr>
          <p:nvPr/>
        </p:nvSpPr>
        <p:spPr>
          <a:xfrm>
            <a:off x="338201" y="1438804"/>
            <a:ext cx="6993977" cy="4206241"/>
          </a:xfrm>
          <a:prstGeom prst="rect">
            <a:avLst/>
          </a:prstGeom>
        </p:spPr>
        <p:txBody>
          <a:bodyPr vert="horz" lIns="91396" tIns="45699" rIns="91396" bIns="45699" rtlCol="0">
            <a:noAutofit/>
          </a:bodyPr>
          <a:lstStyle>
            <a:lvl1pPr marL="228491" indent="-228491" algn="l" defTabSz="91396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2" indent="-228491" algn="l" defTabSz="9139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52" indent="-228491" algn="l" defTabSz="9139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33"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14"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95"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376"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356"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338"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1CB4C2"/>
              </a:buClr>
              <a:buFontTx/>
              <a:buChar char="-"/>
            </a:pPr>
            <a:endParaRPr lang="fr-FR" dirty="0"/>
          </a:p>
          <a:p>
            <a:pPr>
              <a:lnSpc>
                <a:spcPct val="100000"/>
              </a:lnSpc>
              <a:buClr>
                <a:srgbClr val="1CB4C2"/>
              </a:buClr>
              <a:buFont typeface="Wingdings" panose="05000000000000000000" pitchFamily="2" charset="2"/>
              <a:buChar char="§"/>
            </a:pPr>
            <a:endParaRPr lang="fr-FR" sz="3100" dirty="0">
              <a:solidFill>
                <a:schemeClr val="tx1">
                  <a:lumMod val="85000"/>
                  <a:lumOff val="15000"/>
                </a:schemeClr>
              </a:solidFill>
              <a:latin typeface="Nunito" pitchFamily="2" charset="77"/>
              <a:ea typeface="+mj-ea"/>
              <a:cs typeface="+mj-cs"/>
            </a:endParaRPr>
          </a:p>
          <a:p>
            <a:endParaRPr lang="fr-FR" sz="2000" dirty="0">
              <a:solidFill>
                <a:schemeClr val="tx1">
                  <a:lumMod val="75000"/>
                  <a:lumOff val="25000"/>
                </a:schemeClr>
              </a:solidFill>
              <a:latin typeface="Nunito" pitchFamily="2" charset="77"/>
            </a:endParaRPr>
          </a:p>
        </p:txBody>
      </p:sp>
      <p:sp>
        <p:nvSpPr>
          <p:cNvPr id="21" name="ZoneTexte 20">
            <a:extLst>
              <a:ext uri="{FF2B5EF4-FFF2-40B4-BE49-F238E27FC236}">
                <a16:creationId xmlns:a16="http://schemas.microsoft.com/office/drawing/2014/main" id="{153110A3-BD3D-4680-BDEA-8F6695DB41F8}"/>
              </a:ext>
            </a:extLst>
          </p:cNvPr>
          <p:cNvSpPr txBox="1"/>
          <p:nvPr/>
        </p:nvSpPr>
        <p:spPr>
          <a:xfrm>
            <a:off x="-80620" y="1842977"/>
            <a:ext cx="6790083" cy="3539430"/>
          </a:xfrm>
          <a:prstGeom prst="rect">
            <a:avLst/>
          </a:prstGeom>
          <a:noFill/>
        </p:spPr>
        <p:txBody>
          <a:bodyPr wrap="square" rtlCol="0">
            <a:spAutoFit/>
          </a:bodyPr>
          <a:lstStyle/>
          <a:p>
            <a:pPr marL="800100" lvl="1" indent="-342900" algn="just">
              <a:spcAft>
                <a:spcPts val="0"/>
              </a:spcAft>
              <a:buClr>
                <a:schemeClr val="accent2"/>
              </a:buClr>
              <a:buFont typeface="Wingdings" panose="05000000000000000000" pitchFamily="2" charset="2"/>
              <a:buChar char="§"/>
            </a:pPr>
            <a:r>
              <a:rPr lang="fr-FR" sz="2000" dirty="0">
                <a:solidFill>
                  <a:schemeClr val="tx1">
                    <a:lumMod val="75000"/>
                    <a:lumOff val="25000"/>
                  </a:schemeClr>
                </a:solidFill>
                <a:latin typeface="Century Gothic" panose="020B0502020202020204" pitchFamily="34" charset="0"/>
              </a:rPr>
              <a:t>Une </a:t>
            </a:r>
            <a:r>
              <a:rPr lang="fr-FR" sz="2000" b="1" dirty="0">
                <a:solidFill>
                  <a:schemeClr val="tx1">
                    <a:lumMod val="75000"/>
                    <a:lumOff val="25000"/>
                  </a:schemeClr>
                </a:solidFill>
                <a:latin typeface="Century Gothic" panose="020B0502020202020204" pitchFamily="34" charset="0"/>
              </a:rPr>
              <a:t>information priorisée</a:t>
            </a:r>
            <a:r>
              <a:rPr lang="fr-FR" sz="2000" dirty="0">
                <a:solidFill>
                  <a:schemeClr val="tx1">
                    <a:lumMod val="75000"/>
                    <a:lumOff val="25000"/>
                  </a:schemeClr>
                </a:solidFill>
                <a:latin typeface="Century Gothic" panose="020B0502020202020204" pitchFamily="34" charset="0"/>
              </a:rPr>
              <a:t>, facile d’accès</a:t>
            </a:r>
          </a:p>
          <a:p>
            <a:pPr marL="800100" lvl="1" indent="-342900" algn="just">
              <a:spcAft>
                <a:spcPts val="0"/>
              </a:spcAft>
              <a:buClr>
                <a:schemeClr val="accent2"/>
              </a:buClr>
              <a:buFont typeface="Wingdings" panose="05000000000000000000" pitchFamily="2" charset="2"/>
              <a:buChar char="§"/>
            </a:pPr>
            <a:endParaRPr lang="fr-FR" sz="2000" dirty="0">
              <a:solidFill>
                <a:schemeClr val="tx1">
                  <a:lumMod val="75000"/>
                  <a:lumOff val="25000"/>
                </a:schemeClr>
              </a:solidFill>
              <a:latin typeface="Century Gothic" panose="020B0502020202020204" pitchFamily="34" charset="0"/>
            </a:endParaRPr>
          </a:p>
          <a:p>
            <a:pPr marL="800100" lvl="1" indent="-342900" algn="just">
              <a:buClr>
                <a:schemeClr val="accent2"/>
              </a:buClr>
              <a:buFont typeface="Wingdings" panose="05000000000000000000" pitchFamily="2" charset="2"/>
              <a:buChar char="§"/>
            </a:pPr>
            <a:r>
              <a:rPr lang="fr-FR" sz="2000" dirty="0">
                <a:solidFill>
                  <a:schemeClr val="tx1">
                    <a:lumMod val="75000"/>
                    <a:lumOff val="25000"/>
                  </a:schemeClr>
                </a:solidFill>
                <a:latin typeface="Century Gothic" panose="020B0502020202020204" pitchFamily="34" charset="0"/>
              </a:rPr>
              <a:t>Des points de vigilance, </a:t>
            </a:r>
            <a:r>
              <a:rPr lang="fr-FR" sz="2000" b="1" dirty="0">
                <a:solidFill>
                  <a:schemeClr val="tx1">
                    <a:lumMod val="75000"/>
                    <a:lumOff val="25000"/>
                  </a:schemeClr>
                </a:solidFill>
                <a:latin typeface="Century Gothic" panose="020B0502020202020204" pitchFamily="34" charset="0"/>
              </a:rPr>
              <a:t>centrés sur le quotidien du praticien </a:t>
            </a:r>
          </a:p>
          <a:p>
            <a:pPr lvl="1" algn="just">
              <a:buClr>
                <a:schemeClr val="accent2"/>
              </a:buClr>
            </a:pPr>
            <a:endParaRPr lang="fr-FR" sz="2000" b="1" dirty="0">
              <a:solidFill>
                <a:schemeClr val="tx1">
                  <a:lumMod val="75000"/>
                  <a:lumOff val="25000"/>
                </a:schemeClr>
              </a:solidFill>
              <a:latin typeface="Century Gothic" panose="020B0502020202020204" pitchFamily="34" charset="0"/>
            </a:endParaRPr>
          </a:p>
          <a:p>
            <a:pPr marL="800100" lvl="1" indent="-342900" algn="just">
              <a:buClr>
                <a:schemeClr val="accent2"/>
              </a:buClr>
              <a:buFont typeface="Wingdings" panose="05000000000000000000" pitchFamily="2" charset="2"/>
              <a:buChar char="§"/>
            </a:pPr>
            <a:r>
              <a:rPr lang="fr-FR" sz="2000" dirty="0">
                <a:solidFill>
                  <a:schemeClr val="tx1">
                    <a:lumMod val="75000"/>
                    <a:lumOff val="25000"/>
                  </a:schemeClr>
                </a:solidFill>
                <a:latin typeface="Century Gothic" panose="020B0502020202020204" pitchFamily="34" charset="0"/>
              </a:rPr>
              <a:t>Une </a:t>
            </a:r>
            <a:r>
              <a:rPr lang="fr-FR" sz="2000" b="1" dirty="0">
                <a:solidFill>
                  <a:schemeClr val="tx1">
                    <a:lumMod val="75000"/>
                    <a:lumOff val="25000"/>
                  </a:schemeClr>
                </a:solidFill>
                <a:latin typeface="Century Gothic" panose="020B0502020202020204" pitchFamily="34" charset="0"/>
              </a:rPr>
              <a:t>caution scientifique</a:t>
            </a:r>
          </a:p>
          <a:p>
            <a:pPr marL="800100" lvl="1" indent="-342900" algn="just">
              <a:buClr>
                <a:schemeClr val="accent2"/>
              </a:buClr>
              <a:buFont typeface="Wingdings" panose="05000000000000000000" pitchFamily="2" charset="2"/>
              <a:buChar char="§"/>
            </a:pPr>
            <a:endParaRPr lang="fr-FR" sz="2000" b="1" dirty="0">
              <a:solidFill>
                <a:schemeClr val="tx1">
                  <a:lumMod val="75000"/>
                  <a:lumOff val="25000"/>
                </a:schemeClr>
              </a:solidFill>
              <a:latin typeface="Century Gothic" panose="020B0502020202020204" pitchFamily="34" charset="0"/>
            </a:endParaRPr>
          </a:p>
          <a:p>
            <a:pPr marL="800100" lvl="1" indent="-342900" algn="just">
              <a:buClr>
                <a:schemeClr val="accent2"/>
              </a:buClr>
              <a:buFont typeface="Wingdings" panose="05000000000000000000" pitchFamily="2" charset="2"/>
              <a:buChar char=""/>
            </a:pPr>
            <a:r>
              <a:rPr lang="fr-FR" sz="2000" b="1" dirty="0">
                <a:solidFill>
                  <a:schemeClr val="tx1">
                    <a:lumMod val="75000"/>
                    <a:lumOff val="25000"/>
                  </a:schemeClr>
                </a:solidFill>
                <a:latin typeface="Century Gothic" panose="020B0502020202020204" pitchFamily="34" charset="0"/>
              </a:rPr>
              <a:t>augmenter les compétences en « savoir-faire » et « savoir-être » pour apporter de la sérénité dans les prises en soin </a:t>
            </a:r>
            <a:endParaRPr lang="fr-FR" sz="2000" dirty="0">
              <a:solidFill>
                <a:schemeClr val="tx1">
                  <a:lumMod val="75000"/>
                  <a:lumOff val="25000"/>
                </a:schemeClr>
              </a:solidFill>
              <a:latin typeface="Century Gothic" panose="020B0502020202020204" pitchFamily="34" charset="0"/>
            </a:endParaRPr>
          </a:p>
          <a:p>
            <a:pPr marL="914400" lvl="1" indent="-457200" algn="just">
              <a:buFont typeface="Courier New" panose="02070309020205020404" pitchFamily="49" charset="0"/>
              <a:buChar char="o"/>
            </a:pPr>
            <a:endParaRPr lang="fr-FR" sz="2400" dirty="0">
              <a:latin typeface="Century Gothic" panose="020B0502020202020204" pitchFamily="34" charset="0"/>
            </a:endParaRPr>
          </a:p>
        </p:txBody>
      </p:sp>
      <p:sp>
        <p:nvSpPr>
          <p:cNvPr id="3" name="ZoneTexte 2">
            <a:extLst>
              <a:ext uri="{FF2B5EF4-FFF2-40B4-BE49-F238E27FC236}">
                <a16:creationId xmlns:a16="http://schemas.microsoft.com/office/drawing/2014/main" id="{53845F8C-F394-4210-991C-6D7BCC3D3543}"/>
              </a:ext>
            </a:extLst>
          </p:cNvPr>
          <p:cNvSpPr txBox="1"/>
          <p:nvPr/>
        </p:nvSpPr>
        <p:spPr>
          <a:xfrm>
            <a:off x="552450" y="5341332"/>
            <a:ext cx="5543550" cy="707886"/>
          </a:xfrm>
          <a:prstGeom prst="rect">
            <a:avLst/>
          </a:prstGeom>
          <a:noFill/>
        </p:spPr>
        <p:txBody>
          <a:bodyPr wrap="square" rtlCol="0">
            <a:spAutoFit/>
          </a:bodyPr>
          <a:lstStyle/>
          <a:p>
            <a:pPr algn="ctr"/>
            <a:r>
              <a:rPr lang="fr-FR" sz="2000" dirty="0">
                <a:solidFill>
                  <a:srgbClr val="1CB4C2"/>
                </a:solidFill>
                <a:latin typeface="Century Gothic" panose="020B0502020202020204" pitchFamily="34" charset="0"/>
              </a:rPr>
              <a:t>+ de 50 fiches en lignes et de nombreuses autres à venir sur tous les handicaps  </a:t>
            </a:r>
          </a:p>
        </p:txBody>
      </p:sp>
      <p:sp>
        <p:nvSpPr>
          <p:cNvPr id="13" name="Titre 1">
            <a:extLst>
              <a:ext uri="{FF2B5EF4-FFF2-40B4-BE49-F238E27FC236}">
                <a16:creationId xmlns:a16="http://schemas.microsoft.com/office/drawing/2014/main" id="{E4429796-FE42-1A4A-8198-DA481D0D46A0}"/>
              </a:ext>
            </a:extLst>
          </p:cNvPr>
          <p:cNvSpPr txBox="1">
            <a:spLocks/>
          </p:cNvSpPr>
          <p:nvPr/>
        </p:nvSpPr>
        <p:spPr>
          <a:xfrm>
            <a:off x="949068" y="460405"/>
            <a:ext cx="5146932" cy="978399"/>
          </a:xfrm>
          <a:prstGeom prst="rect">
            <a:avLst/>
          </a:prstGeom>
          <a:noFill/>
        </p:spPr>
        <p:txBody>
          <a:bodyPr vert="horz" lIns="91396" tIns="45699" rIns="91396" bIns="45699" rtlCol="0" anchor="t">
            <a:noAutofit/>
          </a:bodyPr>
          <a:lstStyle>
            <a:lvl1pPr algn="l" defTabSz="913962" rtl="0" eaLnBrk="1" latinLnBrk="0" hangingPunct="1">
              <a:lnSpc>
                <a:spcPct val="90000"/>
              </a:lnSpc>
              <a:spcBef>
                <a:spcPct val="0"/>
              </a:spcBef>
              <a:buNone/>
              <a:defRPr sz="4400" kern="1200">
                <a:solidFill>
                  <a:schemeClr val="tx1"/>
                </a:solidFill>
                <a:latin typeface="+mj-lt"/>
                <a:ea typeface="+mj-ea"/>
                <a:cs typeface="+mj-cs"/>
              </a:defRPr>
            </a:lvl1pPr>
          </a:lstStyle>
          <a:p>
            <a:pPr lvl="0">
              <a:spcAft>
                <a:spcPts val="0"/>
              </a:spcAft>
            </a:pPr>
            <a:r>
              <a:rPr kumimoji="0" lang="fr-FR" sz="3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Les</a:t>
            </a:r>
            <a:r>
              <a:rPr kumimoji="0" lang="fr-FR" sz="3600" b="1"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 </a:t>
            </a:r>
            <a:r>
              <a:rPr kumimoji="0" lang="fr-FR" sz="3600" b="1" i="0" u="none" strike="noStrike" kern="1200" cap="none" spc="0" normalizeH="0" baseline="0" noProof="0" dirty="0">
                <a:ln>
                  <a:noFill/>
                </a:ln>
                <a:solidFill>
                  <a:srgbClr val="1CB4C2"/>
                </a:solidFill>
                <a:effectLst/>
                <a:uLnTx/>
                <a:uFillTx/>
                <a:latin typeface="Century Gothic" panose="020B0502020202020204" pitchFamily="34" charset="0"/>
                <a:ea typeface="+mj-ea"/>
                <a:cs typeface="+mj-cs"/>
              </a:rPr>
              <a:t>fiches-conseils </a:t>
            </a:r>
            <a:endParaRPr lang="fr-FR" sz="3600" dirty="0">
              <a:solidFill>
                <a:srgbClr val="F1592A"/>
              </a:solidFill>
              <a:latin typeface="Century Gothic" panose="020B0502020202020204" pitchFamily="34" charset="0"/>
              <a:ea typeface="Times New Roman" panose="02020603050405020304" pitchFamily="18" charset="0"/>
            </a:endParaRPr>
          </a:p>
        </p:txBody>
      </p:sp>
      <p:pic>
        <p:nvPicPr>
          <p:cNvPr id="2" name="Image 1">
            <a:extLst>
              <a:ext uri="{FF2B5EF4-FFF2-40B4-BE49-F238E27FC236}">
                <a16:creationId xmlns:a16="http://schemas.microsoft.com/office/drawing/2014/main" id="{239813E1-862D-47E7-BADE-5536751387DB}"/>
              </a:ext>
            </a:extLst>
          </p:cNvPr>
          <p:cNvPicPr>
            <a:picLocks noChangeAspect="1"/>
          </p:cNvPicPr>
          <p:nvPr/>
        </p:nvPicPr>
        <p:blipFill>
          <a:blip r:embed="rId3"/>
          <a:stretch>
            <a:fillRect/>
          </a:stretch>
        </p:blipFill>
        <p:spPr>
          <a:xfrm>
            <a:off x="7546427" y="115537"/>
            <a:ext cx="4645555" cy="6626926"/>
          </a:xfrm>
          <a:prstGeom prst="rect">
            <a:avLst/>
          </a:prstGeom>
        </p:spPr>
      </p:pic>
      <p:pic>
        <p:nvPicPr>
          <p:cNvPr id="4" name="Image 3">
            <a:extLst>
              <a:ext uri="{FF2B5EF4-FFF2-40B4-BE49-F238E27FC236}">
                <a16:creationId xmlns:a16="http://schemas.microsoft.com/office/drawing/2014/main" id="{F2904FB2-779C-451A-B38E-E9F73CAB4DE9}"/>
              </a:ext>
            </a:extLst>
          </p:cNvPr>
          <p:cNvPicPr>
            <a:picLocks noChangeAspect="1"/>
          </p:cNvPicPr>
          <p:nvPr/>
        </p:nvPicPr>
        <p:blipFill>
          <a:blip r:embed="rId4"/>
          <a:stretch>
            <a:fillRect/>
          </a:stretch>
        </p:blipFill>
        <p:spPr>
          <a:xfrm>
            <a:off x="418326" y="0"/>
            <a:ext cx="268247" cy="1329043"/>
          </a:xfrm>
          <a:prstGeom prst="rect">
            <a:avLst/>
          </a:prstGeom>
        </p:spPr>
      </p:pic>
    </p:spTree>
    <p:extLst>
      <p:ext uri="{BB962C8B-B14F-4D97-AF65-F5344CB8AC3E}">
        <p14:creationId xmlns:p14="http://schemas.microsoft.com/office/powerpoint/2010/main" val="3259809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6F49419-CA3C-4C6B-BD75-FD1F3FCCA351}"/>
              </a:ext>
            </a:extLst>
          </p:cNvPr>
          <p:cNvSpPr txBox="1"/>
          <p:nvPr/>
        </p:nvSpPr>
        <p:spPr>
          <a:xfrm>
            <a:off x="615514" y="99526"/>
            <a:ext cx="3063878" cy="4001053"/>
          </a:xfrm>
          <a:prstGeom prst="rect">
            <a:avLst/>
          </a:prstGeom>
          <a:noFill/>
        </p:spPr>
        <p:txBody>
          <a:bodyPr wrap="square" lIns="91396" tIns="45699" rIns="91396" bIns="45699" rtlCol="0">
            <a:spAutoFit/>
          </a:bodyPr>
          <a:lstStyle/>
          <a:p>
            <a:r>
              <a:rPr lang="fr-FR" b="1" dirty="0">
                <a:solidFill>
                  <a:srgbClr val="FF6519"/>
                </a:solidFill>
                <a:latin typeface="Century Gothic" panose="020B0502020202020204" pitchFamily="34" charset="0"/>
              </a:rPr>
              <a:t>Suivi médical et paramédical global des patients en situation de handicap </a:t>
            </a:r>
          </a:p>
          <a:p>
            <a:pPr marL="285750" indent="-285750">
              <a:buFont typeface="Arial" panose="020B0604020202020204" pitchFamily="34" charset="0"/>
              <a:buChar char="•"/>
            </a:pPr>
            <a:r>
              <a:rPr lang="fr-FR" sz="1400" dirty="0">
                <a:latin typeface="Century Gothic" panose="020B0502020202020204" pitchFamily="34" charset="0"/>
              </a:rPr>
              <a:t>Polyhandicap </a:t>
            </a:r>
          </a:p>
          <a:p>
            <a:pPr marL="285750" lvl="0" indent="-285750">
              <a:buFont typeface="Arial" panose="020B0604020202020204" pitchFamily="34" charset="0"/>
              <a:buChar char="•"/>
            </a:pPr>
            <a:r>
              <a:rPr lang="fr-FR" sz="1400" dirty="0">
                <a:latin typeface="Century Gothic" panose="020B0502020202020204" pitchFamily="34" charset="0"/>
              </a:rPr>
              <a:t>TSA </a:t>
            </a:r>
          </a:p>
          <a:p>
            <a:pPr marL="285750" lvl="0" indent="-285750">
              <a:buFont typeface="Arial" panose="020B0604020202020204" pitchFamily="34" charset="0"/>
              <a:buChar char="•"/>
            </a:pPr>
            <a:r>
              <a:rPr lang="fr-FR" sz="1400" dirty="0">
                <a:latin typeface="Century Gothic" panose="020B0502020202020204" pitchFamily="34" charset="0"/>
              </a:rPr>
              <a:t>Handicap visuel </a:t>
            </a:r>
          </a:p>
          <a:p>
            <a:pPr marL="285750" indent="-285750">
              <a:buFont typeface="Arial" panose="020B0604020202020204" pitchFamily="34" charset="0"/>
              <a:buChar char="•"/>
            </a:pPr>
            <a:r>
              <a:rPr lang="fr-FR" sz="1400" dirty="0">
                <a:latin typeface="Century Gothic" panose="020B0502020202020204" pitchFamily="34" charset="0"/>
              </a:rPr>
              <a:t>Handicap Auditif</a:t>
            </a:r>
          </a:p>
          <a:p>
            <a:pPr marL="285750" indent="-285750">
              <a:buFont typeface="Arial" panose="020B0604020202020204" pitchFamily="34" charset="0"/>
              <a:buChar char="•"/>
            </a:pPr>
            <a:r>
              <a:rPr lang="fr-FR" sz="1400" dirty="0">
                <a:latin typeface="Century Gothic" panose="020B0502020202020204" pitchFamily="34" charset="0"/>
              </a:rPr>
              <a:t>Déficience Intellectuelle</a:t>
            </a:r>
          </a:p>
          <a:p>
            <a:pPr marL="285750" indent="-285750">
              <a:buFont typeface="Arial" panose="020B0604020202020204" pitchFamily="34" charset="0"/>
              <a:buChar char="•"/>
            </a:pPr>
            <a:r>
              <a:rPr lang="fr-FR" sz="1400" dirty="0">
                <a:latin typeface="Century Gothic" panose="020B0502020202020204" pitchFamily="34" charset="0"/>
              </a:rPr>
              <a:t>Handicap Psychique</a:t>
            </a:r>
          </a:p>
          <a:p>
            <a:pPr marL="285750" indent="-285750">
              <a:buFont typeface="Arial" panose="020B0604020202020204" pitchFamily="34" charset="0"/>
              <a:buChar char="•"/>
            </a:pPr>
            <a:r>
              <a:rPr lang="fr-FR" sz="1400" dirty="0">
                <a:latin typeface="Century Gothic" panose="020B0502020202020204" pitchFamily="34" charset="0"/>
              </a:rPr>
              <a:t>… </a:t>
            </a:r>
          </a:p>
          <a:p>
            <a:endParaRPr lang="fr-FR" sz="1400" dirty="0">
              <a:latin typeface="Century Gothic" panose="020B0502020202020204" pitchFamily="34" charset="0"/>
            </a:endParaRPr>
          </a:p>
          <a:p>
            <a:endParaRPr lang="fr-FR" sz="1400" dirty="0">
              <a:latin typeface="Century Gothic" panose="020B0502020202020204" pitchFamily="34" charset="0"/>
            </a:endParaRPr>
          </a:p>
          <a:p>
            <a:endParaRPr lang="fr-FR" sz="1400" dirty="0">
              <a:latin typeface="Century Gothic" panose="020B0502020202020204" pitchFamily="34" charset="0"/>
            </a:endParaRPr>
          </a:p>
          <a:p>
            <a:endParaRPr lang="fr-FR" sz="1400" dirty="0">
              <a:solidFill>
                <a:srgbClr val="FF6519"/>
              </a:solidFill>
              <a:latin typeface="Century Gothic" panose="020B0502020202020204" pitchFamily="34" charset="0"/>
            </a:endParaRPr>
          </a:p>
          <a:p>
            <a:endParaRPr lang="fr-FR" sz="1400" dirty="0">
              <a:solidFill>
                <a:srgbClr val="FF6519"/>
              </a:solidFill>
              <a:latin typeface="Century Gothic" panose="020B0502020202020204" pitchFamily="34" charset="0"/>
            </a:endParaRPr>
          </a:p>
          <a:p>
            <a:pPr lvl="1"/>
            <a:endParaRPr lang="fr-FR" sz="1400" dirty="0">
              <a:latin typeface="Century Gothic" panose="020B0502020202020204" pitchFamily="34" charset="0"/>
            </a:endParaRPr>
          </a:p>
        </p:txBody>
      </p:sp>
      <p:sp>
        <p:nvSpPr>
          <p:cNvPr id="12" name="Espace réservé du contenu 1">
            <a:extLst>
              <a:ext uri="{FF2B5EF4-FFF2-40B4-BE49-F238E27FC236}">
                <a16:creationId xmlns:a16="http://schemas.microsoft.com/office/drawing/2014/main" id="{7A5445AF-7E2C-4304-8D2A-EEE8D54D1656}"/>
              </a:ext>
            </a:extLst>
          </p:cNvPr>
          <p:cNvSpPr txBox="1">
            <a:spLocks/>
          </p:cNvSpPr>
          <p:nvPr/>
        </p:nvSpPr>
        <p:spPr>
          <a:xfrm>
            <a:off x="615514" y="1140008"/>
            <a:ext cx="6993977" cy="4206241"/>
          </a:xfrm>
          <a:prstGeom prst="rect">
            <a:avLst/>
          </a:prstGeom>
        </p:spPr>
        <p:txBody>
          <a:bodyPr vert="horz" lIns="91396" tIns="45699" rIns="91396" bIns="45699" rtlCol="0">
            <a:noAutofit/>
          </a:bodyPr>
          <a:lstStyle>
            <a:lvl1pPr marL="228491" indent="-228491" algn="l" defTabSz="91396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472" indent="-228491" algn="l" defTabSz="91396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452" indent="-228491" algn="l" defTabSz="91396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9433"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414"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395"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376"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356"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338" indent="-228491" algn="l" defTabSz="91396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1CB4C2"/>
              </a:buClr>
              <a:buFontTx/>
              <a:buChar char="-"/>
            </a:pPr>
            <a:endParaRPr lang="fr-FR" dirty="0"/>
          </a:p>
          <a:p>
            <a:pPr>
              <a:lnSpc>
                <a:spcPct val="100000"/>
              </a:lnSpc>
              <a:buClr>
                <a:srgbClr val="1CB4C2"/>
              </a:buClr>
              <a:buFont typeface="Wingdings" panose="05000000000000000000" pitchFamily="2" charset="2"/>
              <a:buChar char="§"/>
            </a:pPr>
            <a:endParaRPr lang="fr-FR" sz="3100" dirty="0">
              <a:solidFill>
                <a:schemeClr val="tx1">
                  <a:lumMod val="85000"/>
                  <a:lumOff val="15000"/>
                </a:schemeClr>
              </a:solidFill>
              <a:latin typeface="Nunito" pitchFamily="2" charset="77"/>
              <a:ea typeface="+mj-ea"/>
              <a:cs typeface="+mj-cs"/>
            </a:endParaRPr>
          </a:p>
          <a:p>
            <a:endParaRPr lang="fr-FR" sz="2000" dirty="0">
              <a:solidFill>
                <a:schemeClr val="tx1">
                  <a:lumMod val="75000"/>
                  <a:lumOff val="25000"/>
                </a:schemeClr>
              </a:solidFill>
              <a:latin typeface="Nunito" pitchFamily="2" charset="77"/>
            </a:endParaRPr>
          </a:p>
        </p:txBody>
      </p:sp>
      <p:sp>
        <p:nvSpPr>
          <p:cNvPr id="8" name="ZoneTexte 7">
            <a:extLst>
              <a:ext uri="{FF2B5EF4-FFF2-40B4-BE49-F238E27FC236}">
                <a16:creationId xmlns:a16="http://schemas.microsoft.com/office/drawing/2014/main" id="{21FC1BE1-72D2-4D65-A777-8CB209467D6A}"/>
              </a:ext>
            </a:extLst>
          </p:cNvPr>
          <p:cNvSpPr txBox="1"/>
          <p:nvPr/>
        </p:nvSpPr>
        <p:spPr>
          <a:xfrm>
            <a:off x="4112502" y="99526"/>
            <a:ext cx="3272831" cy="2154394"/>
          </a:xfrm>
          <a:prstGeom prst="rect">
            <a:avLst/>
          </a:prstGeom>
          <a:noFill/>
        </p:spPr>
        <p:txBody>
          <a:bodyPr wrap="square" lIns="91396" tIns="45699" rIns="91396" bIns="45699" rtlCol="0">
            <a:spAutoFit/>
          </a:bodyPr>
          <a:lstStyle/>
          <a:p>
            <a:r>
              <a:rPr lang="fr-FR" b="1" dirty="0">
                <a:solidFill>
                  <a:srgbClr val="FF6519"/>
                </a:solidFill>
                <a:latin typeface="Century Gothic" panose="020B0502020202020204" pitchFamily="34" charset="0"/>
              </a:rPr>
              <a:t>Des thématiques transverses </a:t>
            </a:r>
          </a:p>
          <a:p>
            <a:pPr marL="285750" indent="-285750">
              <a:buFont typeface="Arial" panose="020B0604020202020204" pitchFamily="34" charset="0"/>
              <a:buChar char="•"/>
            </a:pPr>
            <a:r>
              <a:rPr lang="fr-FR" sz="1400" dirty="0">
                <a:latin typeface="Century Gothic" panose="020B0502020202020204" pitchFamily="34" charset="0"/>
              </a:rPr>
              <a:t>Suivi Bucco-dentaire </a:t>
            </a:r>
          </a:p>
          <a:p>
            <a:pPr marL="285750" indent="-285750">
              <a:buFont typeface="Arial" panose="020B0604020202020204" pitchFamily="34" charset="0"/>
              <a:buChar char="•"/>
            </a:pPr>
            <a:r>
              <a:rPr lang="fr-FR" sz="1400" dirty="0">
                <a:latin typeface="Century Gothic" panose="020B0502020202020204" pitchFamily="34" charset="0"/>
              </a:rPr>
              <a:t>Suivi Gynécologie  </a:t>
            </a:r>
          </a:p>
          <a:p>
            <a:pPr marL="285750" indent="-285750">
              <a:buFont typeface="Arial" panose="020B0604020202020204" pitchFamily="34" charset="0"/>
              <a:buChar char="•"/>
            </a:pPr>
            <a:r>
              <a:rPr lang="fr-FR" sz="1400" dirty="0">
                <a:latin typeface="Century Gothic" panose="020B0502020202020204" pitchFamily="34" charset="0"/>
              </a:rPr>
              <a:t>Suivi médical et paramédical</a:t>
            </a:r>
          </a:p>
          <a:p>
            <a:pPr marL="285750" indent="-285750">
              <a:buFont typeface="Arial" panose="020B0604020202020204" pitchFamily="34" charset="0"/>
              <a:buChar char="•"/>
            </a:pPr>
            <a:r>
              <a:rPr lang="fr-FR" sz="1400" dirty="0">
                <a:latin typeface="Century Gothic" panose="020B0502020202020204" pitchFamily="34" charset="0"/>
              </a:rPr>
              <a:t>Dénutrition</a:t>
            </a:r>
          </a:p>
          <a:p>
            <a:pPr marL="285750" indent="-285750">
              <a:buFont typeface="Arial" panose="020B0604020202020204" pitchFamily="34" charset="0"/>
              <a:buChar char="•"/>
            </a:pPr>
            <a:r>
              <a:rPr lang="fr-FR" sz="1400" dirty="0">
                <a:latin typeface="Century Gothic" panose="020B0502020202020204" pitchFamily="34" charset="0"/>
              </a:rPr>
              <a:t>Violences faites aux PSH</a:t>
            </a:r>
          </a:p>
          <a:p>
            <a:pPr marL="285750" indent="-285750">
              <a:buFont typeface="Arial" panose="020B0604020202020204" pitchFamily="34" charset="0"/>
              <a:buChar char="•"/>
            </a:pPr>
            <a:r>
              <a:rPr lang="fr-FR" sz="1400" dirty="0">
                <a:latin typeface="Century Gothic" panose="020B0502020202020204" pitchFamily="34" charset="0"/>
              </a:rPr>
              <a:t>Repères juridiques </a:t>
            </a:r>
          </a:p>
          <a:p>
            <a:endParaRPr lang="fr-FR" sz="1400" dirty="0">
              <a:solidFill>
                <a:srgbClr val="FF6519"/>
              </a:solidFill>
              <a:latin typeface="Century Gothic" panose="020B0502020202020204" pitchFamily="34" charset="0"/>
            </a:endParaRPr>
          </a:p>
        </p:txBody>
      </p:sp>
      <p:sp>
        <p:nvSpPr>
          <p:cNvPr id="5" name="ZoneTexte 4">
            <a:extLst>
              <a:ext uri="{FF2B5EF4-FFF2-40B4-BE49-F238E27FC236}">
                <a16:creationId xmlns:a16="http://schemas.microsoft.com/office/drawing/2014/main" id="{74A08A8E-044D-4E83-8064-499E591B1332}"/>
              </a:ext>
            </a:extLst>
          </p:cNvPr>
          <p:cNvSpPr txBox="1"/>
          <p:nvPr/>
        </p:nvSpPr>
        <p:spPr>
          <a:xfrm>
            <a:off x="6672826" y="99526"/>
            <a:ext cx="5120496" cy="1846659"/>
          </a:xfrm>
          <a:prstGeom prst="rect">
            <a:avLst/>
          </a:prstGeom>
          <a:noFill/>
        </p:spPr>
        <p:txBody>
          <a:bodyPr wrap="square">
            <a:spAutoFit/>
          </a:bodyPr>
          <a:lstStyle/>
          <a:p>
            <a:pPr lvl="2"/>
            <a:r>
              <a:rPr lang="fr-FR" dirty="0">
                <a:effectLst/>
                <a:latin typeface="Century Gothic" panose="020B0502020202020204" pitchFamily="34" charset="0"/>
                <a:ea typeface="Calibri" panose="020F0502020204030204" pitchFamily="34" charset="0"/>
              </a:rPr>
              <a:t> </a:t>
            </a:r>
            <a:r>
              <a:rPr lang="fr-FR" b="1" dirty="0">
                <a:solidFill>
                  <a:srgbClr val="FF6519"/>
                </a:solidFill>
                <a:latin typeface="Century Gothic" panose="020B0502020202020204" pitchFamily="34" charset="0"/>
              </a:rPr>
              <a:t>Des fiches réflexes « </a:t>
            </a:r>
            <a:r>
              <a:rPr lang="fr-FR" b="1" dirty="0" err="1">
                <a:solidFill>
                  <a:srgbClr val="FF6519"/>
                </a:solidFill>
                <a:latin typeface="Century Gothic" panose="020B0502020202020204" pitchFamily="34" charset="0"/>
              </a:rPr>
              <a:t>Covid</a:t>
            </a:r>
            <a:r>
              <a:rPr lang="fr-FR" b="1" dirty="0">
                <a:solidFill>
                  <a:srgbClr val="FF6519"/>
                </a:solidFill>
                <a:latin typeface="Century Gothic" panose="020B0502020202020204" pitchFamily="34" charset="0"/>
              </a:rPr>
              <a:t> » </a:t>
            </a:r>
          </a:p>
          <a:p>
            <a:endParaRPr lang="fr-FR" sz="1400" u="sng" dirty="0">
              <a:effectLst/>
              <a:latin typeface="Century Gothic" panose="020B0502020202020204" pitchFamily="34" charset="0"/>
              <a:ea typeface="Calibri" panose="020F0502020204030204" pitchFamily="34" charset="0"/>
            </a:endParaRPr>
          </a:p>
          <a:p>
            <a:pPr marL="1200150" lvl="2" indent="-285750">
              <a:buSzPts val="1000"/>
              <a:buFont typeface="Wingdings" panose="05000000000000000000" pitchFamily="2" charset="2"/>
              <a:buChar char="§"/>
              <a:tabLst>
                <a:tab pos="914400" algn="l"/>
              </a:tabLst>
            </a:pPr>
            <a:r>
              <a:rPr lang="fr-FR" sz="1400" dirty="0">
                <a:effectLst/>
                <a:latin typeface="Century Gothic" panose="020B0502020202020204" pitchFamily="34" charset="0"/>
                <a:ea typeface="Times New Roman" panose="02020603050405020304" pitchFamily="18" charset="0"/>
                <a:cs typeface="Times New Roman" panose="02020603050405020304" pitchFamily="18" charset="0"/>
              </a:rPr>
              <a:t>Réaliser le test virologique (nasopharyngé) chez une personne adulte en situation de handicap ?</a:t>
            </a:r>
            <a:endParaRPr lang="fr-FR" sz="1400" dirty="0">
              <a:solidFill>
                <a:srgbClr val="0563C1"/>
              </a:solidFill>
              <a:latin typeface="Century Gothic" panose="020B0502020202020204" pitchFamily="34" charset="0"/>
              <a:ea typeface="Calibri" panose="020F0502020204030204" pitchFamily="34" charset="0"/>
              <a:cs typeface="Times New Roman" panose="02020603050405020304" pitchFamily="18" charset="0"/>
            </a:endParaRPr>
          </a:p>
          <a:p>
            <a:r>
              <a:rPr lang="fr-FR" sz="2000" dirty="0">
                <a:effectLst/>
                <a:latin typeface="Century Gothic" panose="020B0502020202020204" pitchFamily="34" charset="0"/>
                <a:ea typeface="Calibri" panose="020F0502020204030204" pitchFamily="34" charset="0"/>
              </a:rPr>
              <a:t> </a:t>
            </a:r>
          </a:p>
          <a:p>
            <a:r>
              <a:rPr lang="fr-FR" sz="2000" dirty="0">
                <a:effectLst/>
                <a:latin typeface="Century Gothic" panose="020B0502020202020204" pitchFamily="34" charset="0"/>
                <a:ea typeface="Calibri" panose="020F0502020204030204" pitchFamily="34" charset="0"/>
              </a:rPr>
              <a:t> </a:t>
            </a:r>
          </a:p>
        </p:txBody>
      </p:sp>
      <p:pic>
        <p:nvPicPr>
          <p:cNvPr id="6" name="Image 5">
            <a:extLst>
              <a:ext uri="{FF2B5EF4-FFF2-40B4-BE49-F238E27FC236}">
                <a16:creationId xmlns:a16="http://schemas.microsoft.com/office/drawing/2014/main" id="{43FB9563-95F4-4130-B494-05F420F682EF}"/>
              </a:ext>
            </a:extLst>
          </p:cNvPr>
          <p:cNvPicPr>
            <a:picLocks noChangeAspect="1"/>
          </p:cNvPicPr>
          <p:nvPr/>
        </p:nvPicPr>
        <p:blipFill rotWithShape="1">
          <a:blip r:embed="rId3"/>
          <a:srcRect t="624"/>
          <a:stretch/>
        </p:blipFill>
        <p:spPr>
          <a:xfrm>
            <a:off x="4433438" y="2820794"/>
            <a:ext cx="2880864" cy="3937680"/>
          </a:xfrm>
          <a:prstGeom prst="rect">
            <a:avLst/>
          </a:prstGeom>
          <a:ln>
            <a:solidFill>
              <a:srgbClr val="1CB4C2"/>
            </a:solidFill>
          </a:ln>
        </p:spPr>
      </p:pic>
      <p:pic>
        <p:nvPicPr>
          <p:cNvPr id="13" name="Image 12">
            <a:extLst>
              <a:ext uri="{FF2B5EF4-FFF2-40B4-BE49-F238E27FC236}">
                <a16:creationId xmlns:a16="http://schemas.microsoft.com/office/drawing/2014/main" id="{D70E3777-DFC0-4F5D-B343-B3644F2C608D}"/>
              </a:ext>
            </a:extLst>
          </p:cNvPr>
          <p:cNvPicPr>
            <a:picLocks noChangeAspect="1"/>
          </p:cNvPicPr>
          <p:nvPr/>
        </p:nvPicPr>
        <p:blipFill>
          <a:blip r:embed="rId4"/>
          <a:stretch>
            <a:fillRect/>
          </a:stretch>
        </p:blipFill>
        <p:spPr>
          <a:xfrm>
            <a:off x="8363537" y="2837750"/>
            <a:ext cx="2880864" cy="3953839"/>
          </a:xfrm>
          <a:prstGeom prst="rect">
            <a:avLst/>
          </a:prstGeom>
          <a:ln>
            <a:solidFill>
              <a:srgbClr val="1CB4C2"/>
            </a:solidFill>
          </a:ln>
        </p:spPr>
      </p:pic>
      <p:pic>
        <p:nvPicPr>
          <p:cNvPr id="4" name="Image 3" descr="Une image contenant texte&#10;&#10;Description générée automatiquement">
            <a:extLst>
              <a:ext uri="{FF2B5EF4-FFF2-40B4-BE49-F238E27FC236}">
                <a16:creationId xmlns:a16="http://schemas.microsoft.com/office/drawing/2014/main" id="{0EE024D7-1E59-45EC-9D83-BF8EEB28CD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24" y="2837750"/>
            <a:ext cx="2912853" cy="3953839"/>
          </a:xfrm>
          <a:prstGeom prst="rect">
            <a:avLst/>
          </a:prstGeom>
          <a:ln>
            <a:solidFill>
              <a:srgbClr val="1CB4C2"/>
            </a:solidFill>
          </a:ln>
        </p:spPr>
      </p:pic>
    </p:spTree>
    <p:extLst>
      <p:ext uri="{BB962C8B-B14F-4D97-AF65-F5344CB8AC3E}">
        <p14:creationId xmlns:p14="http://schemas.microsoft.com/office/powerpoint/2010/main" val="715710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487329D-E8C0-4FE8-BE0A-CC2A4403D364}"/>
              </a:ext>
            </a:extLst>
          </p:cNvPr>
          <p:cNvSpPr txBox="1"/>
          <p:nvPr/>
        </p:nvSpPr>
        <p:spPr>
          <a:xfrm>
            <a:off x="7386849" y="5078956"/>
            <a:ext cx="4625592" cy="584775"/>
          </a:xfrm>
          <a:prstGeom prst="rect">
            <a:avLst/>
          </a:prstGeom>
          <a:noFill/>
          <a:ln>
            <a:noFill/>
          </a:ln>
        </p:spPr>
        <p:txBody>
          <a:bodyPr wrap="square" rtlCol="0">
            <a:spAutoFit/>
          </a:bodyPr>
          <a:lstStyle/>
          <a:p>
            <a:pPr marL="0" marR="0" lvl="0" indent="0" algn="ctr" defTabSz="913962"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Nunito" pitchFamily="2" charset="77"/>
                <a:ea typeface="+mn-ea"/>
                <a:cs typeface="+mn-cs"/>
                <a:hlinkClick r:id="rId3">
                  <a:extLst>
                    <a:ext uri="{A12FA001-AC4F-418D-AE19-62706E023703}">
                      <ahyp:hlinkClr xmlns:ahyp="http://schemas.microsoft.com/office/drawing/2018/hyperlinkcolor" xmlns="" val="tx"/>
                    </a:ext>
                  </a:extLst>
                </a:hlinkClick>
              </a:rPr>
              <a:t>www.handiconnect.fr</a:t>
            </a:r>
            <a:endParaRPr kumimoji="0" lang="fr-FR" sz="3200" b="1" i="0" u="none" strike="noStrike" kern="1200" cap="none" spc="0" normalizeH="0" baseline="0" noProof="0" dirty="0">
              <a:ln>
                <a:noFill/>
              </a:ln>
              <a:solidFill>
                <a:prstClr val="white"/>
              </a:solidFill>
              <a:effectLst/>
              <a:uLnTx/>
              <a:uFillTx/>
              <a:latin typeface="Nunito" pitchFamily="2" charset="77"/>
              <a:ea typeface="+mn-ea"/>
              <a:cs typeface="+mn-cs"/>
            </a:endParaRPr>
          </a:p>
        </p:txBody>
      </p:sp>
      <p:sp>
        <p:nvSpPr>
          <p:cNvPr id="16" name="ZoneTexte 15">
            <a:extLst>
              <a:ext uri="{FF2B5EF4-FFF2-40B4-BE49-F238E27FC236}">
                <a16:creationId xmlns:a16="http://schemas.microsoft.com/office/drawing/2014/main" id="{FA0F2D41-B8B1-4558-907C-985854702361}"/>
              </a:ext>
            </a:extLst>
          </p:cNvPr>
          <p:cNvSpPr txBox="1"/>
          <p:nvPr/>
        </p:nvSpPr>
        <p:spPr>
          <a:xfrm>
            <a:off x="7571921" y="3000300"/>
            <a:ext cx="4282508" cy="523220"/>
          </a:xfrm>
          <a:prstGeom prst="rect">
            <a:avLst/>
          </a:prstGeom>
          <a:noFill/>
          <a:ln>
            <a:noFill/>
          </a:ln>
        </p:spPr>
        <p:txBody>
          <a:bodyPr wrap="square" rtlCol="0">
            <a:spAutoFit/>
          </a:bodyPr>
          <a:lstStyle/>
          <a:p>
            <a:pPr marL="0" marR="0" lvl="0" indent="0" algn="ctr" defTabSz="913962"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Nunito" pitchFamily="2" charset="77"/>
                <a:ea typeface="+mn-ea"/>
                <a:cs typeface="+mn-cs"/>
                <a:hlinkClick r:id="rId3">
                  <a:extLst>
                    <a:ext uri="{A12FA001-AC4F-418D-AE19-62706E023703}">
                      <ahyp:hlinkClr xmlns:ahyp="http://schemas.microsoft.com/office/drawing/2018/hyperlinkcolor" xmlns="" val="tx"/>
                    </a:ext>
                  </a:extLst>
                </a:hlinkClick>
              </a:rPr>
              <a:t>www.handiconnect.fr</a:t>
            </a:r>
            <a:endParaRPr kumimoji="0" lang="fr-FR" sz="2800" b="1" i="0" u="none" strike="noStrike" kern="1200" cap="none" spc="0" normalizeH="0" baseline="0" noProof="0" dirty="0">
              <a:ln>
                <a:noFill/>
              </a:ln>
              <a:solidFill>
                <a:prstClr val="white"/>
              </a:solidFill>
              <a:effectLst/>
              <a:uLnTx/>
              <a:uFillTx/>
              <a:latin typeface="Nunito" pitchFamily="2" charset="77"/>
              <a:ea typeface="+mn-ea"/>
              <a:cs typeface="+mn-cs"/>
            </a:endParaRPr>
          </a:p>
        </p:txBody>
      </p:sp>
      <p:sp>
        <p:nvSpPr>
          <p:cNvPr id="15" name="Rectangle 14">
            <a:extLst>
              <a:ext uri="{FF2B5EF4-FFF2-40B4-BE49-F238E27FC236}">
                <a16:creationId xmlns:a16="http://schemas.microsoft.com/office/drawing/2014/main" id="{5BF147B9-6890-4B8D-A938-9CA708B9C3B1}"/>
              </a:ext>
            </a:extLst>
          </p:cNvPr>
          <p:cNvSpPr/>
          <p:nvPr/>
        </p:nvSpPr>
        <p:spPr>
          <a:xfrm>
            <a:off x="367265" y="0"/>
            <a:ext cx="269511" cy="1329043"/>
          </a:xfrm>
          <a:prstGeom prst="rect">
            <a:avLst/>
          </a:prstGeom>
          <a:solidFill>
            <a:srgbClr val="1CB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62"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Titre 1">
            <a:extLst>
              <a:ext uri="{FF2B5EF4-FFF2-40B4-BE49-F238E27FC236}">
                <a16:creationId xmlns:a16="http://schemas.microsoft.com/office/drawing/2014/main" id="{5FDEC0AE-B83E-4200-A93C-541118F8CCB8}"/>
              </a:ext>
            </a:extLst>
          </p:cNvPr>
          <p:cNvSpPr txBox="1">
            <a:spLocks/>
          </p:cNvSpPr>
          <p:nvPr/>
        </p:nvSpPr>
        <p:spPr>
          <a:xfrm>
            <a:off x="983071" y="175321"/>
            <a:ext cx="11029370" cy="978399"/>
          </a:xfrm>
          <a:prstGeom prst="rect">
            <a:avLst/>
          </a:prstGeom>
          <a:noFill/>
        </p:spPr>
        <p:txBody>
          <a:bodyPr vert="horz" lIns="91396" tIns="45699" rIns="91396" bIns="45699" rtlCol="0" anchor="t">
            <a:noAutofit/>
          </a:bodyPr>
          <a:lstStyle>
            <a:lvl1pPr algn="l" defTabSz="913962"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3962" rtl="0" eaLnBrk="1" fontAlgn="auto" latinLnBrk="0" hangingPunct="1">
              <a:lnSpc>
                <a:spcPct val="90000"/>
              </a:lnSpc>
              <a:spcBef>
                <a:spcPct val="0"/>
              </a:spcBef>
              <a:spcAft>
                <a:spcPts val="0"/>
              </a:spcAft>
              <a:buClrTx/>
              <a:buSzTx/>
              <a:buFontTx/>
              <a:buNone/>
              <a:tabLst/>
              <a:defRPr/>
            </a:pPr>
            <a:r>
              <a:rPr lang="fr-FR" sz="3600" b="1" dirty="0">
                <a:solidFill>
                  <a:srgbClr val="1CB4C2"/>
                </a:solidFill>
                <a:latin typeface="Century Gothic" panose="020B0502020202020204" pitchFamily="34" charset="0"/>
              </a:rPr>
              <a:t>Un </a:t>
            </a:r>
            <a:r>
              <a:rPr kumimoji="0" lang="fr-FR" sz="3600" b="1" i="0" u="none" strike="noStrike" kern="1200" cap="none" spc="0" normalizeH="0" baseline="0" noProof="0" dirty="0">
                <a:ln>
                  <a:noFill/>
                </a:ln>
                <a:solidFill>
                  <a:srgbClr val="1CB4C2"/>
                </a:solidFill>
                <a:effectLst/>
                <a:uLnTx/>
                <a:uFillTx/>
                <a:latin typeface="Century Gothic" panose="020B0502020202020204" pitchFamily="34" charset="0"/>
                <a:ea typeface="+mj-ea"/>
                <a:cs typeface="+mj-cs"/>
              </a:rPr>
              <a:t>annuaire de formation </a:t>
            </a:r>
            <a:r>
              <a:rPr kumimoji="0" lang="fr-FR" sz="3600" b="0" i="0" u="none" strike="noStrike" kern="1200" cap="none" spc="0" normalizeH="0" baseline="0" noProof="0" dirty="0">
                <a:ln>
                  <a:noFill/>
                </a:ln>
                <a:solidFill>
                  <a:prstClr val="black"/>
                </a:solidFill>
                <a:effectLst/>
                <a:uLnTx/>
                <a:uFillTx/>
                <a:latin typeface="Century Gothic" panose="020B0502020202020204" pitchFamily="34" charset="0"/>
                <a:ea typeface="+mj-ea"/>
                <a:cs typeface="+mj-cs"/>
              </a:rPr>
              <a:t>destiné aux professionnels de santé</a:t>
            </a:r>
            <a:endParaRPr kumimoji="0" lang="fr-FR" sz="3600" b="0" i="0" u="none" strike="noStrike" kern="1200" cap="none" spc="0" normalizeH="0" baseline="0" noProof="0" dirty="0">
              <a:ln>
                <a:noFill/>
              </a:ln>
              <a:solidFill>
                <a:srgbClr val="F1592A"/>
              </a:solidFill>
              <a:effectLst/>
              <a:uLnTx/>
              <a:uFillTx/>
              <a:latin typeface="Century Gothic" panose="020B0502020202020204" pitchFamily="34" charset="0"/>
              <a:ea typeface="Times New Roman" panose="02020603050405020304" pitchFamily="18" charset="0"/>
              <a:cs typeface="+mj-cs"/>
            </a:endParaRPr>
          </a:p>
        </p:txBody>
      </p:sp>
      <p:pic>
        <p:nvPicPr>
          <p:cNvPr id="3" name="Image 2">
            <a:extLst>
              <a:ext uri="{FF2B5EF4-FFF2-40B4-BE49-F238E27FC236}">
                <a16:creationId xmlns:a16="http://schemas.microsoft.com/office/drawing/2014/main" id="{5E4E3D8A-73E7-4DC2-A9ED-74A274CFC473}"/>
              </a:ext>
            </a:extLst>
          </p:cNvPr>
          <p:cNvPicPr>
            <a:picLocks noChangeAspect="1"/>
          </p:cNvPicPr>
          <p:nvPr/>
        </p:nvPicPr>
        <p:blipFill>
          <a:blip r:embed="rId4"/>
          <a:stretch>
            <a:fillRect/>
          </a:stretch>
        </p:blipFill>
        <p:spPr>
          <a:xfrm>
            <a:off x="827054" y="1329043"/>
            <a:ext cx="10997681" cy="5317957"/>
          </a:xfrm>
          <a:prstGeom prst="rect">
            <a:avLst/>
          </a:prstGeom>
          <a:ln>
            <a:solidFill>
              <a:schemeClr val="tx1"/>
            </a:solidFill>
          </a:ln>
        </p:spPr>
      </p:pic>
    </p:spTree>
    <p:extLst>
      <p:ext uri="{BB962C8B-B14F-4D97-AF65-F5344CB8AC3E}">
        <p14:creationId xmlns:p14="http://schemas.microsoft.com/office/powerpoint/2010/main" val="283458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7487329D-E8C0-4FE8-BE0A-CC2A4403D364}"/>
              </a:ext>
            </a:extLst>
          </p:cNvPr>
          <p:cNvSpPr txBox="1"/>
          <p:nvPr/>
        </p:nvSpPr>
        <p:spPr>
          <a:xfrm>
            <a:off x="7386849" y="5078956"/>
            <a:ext cx="4625592" cy="584775"/>
          </a:xfrm>
          <a:prstGeom prst="rect">
            <a:avLst/>
          </a:prstGeom>
          <a:noFill/>
          <a:ln>
            <a:noFill/>
          </a:ln>
        </p:spPr>
        <p:txBody>
          <a:bodyPr wrap="square" rtlCol="0">
            <a:spAutoFit/>
          </a:bodyPr>
          <a:lstStyle/>
          <a:p>
            <a:pPr marL="0" marR="0" lvl="0" indent="0" algn="ctr" defTabSz="913962"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prstClr val="white"/>
                </a:solidFill>
                <a:effectLst/>
                <a:uLnTx/>
                <a:uFillTx/>
                <a:latin typeface="Nunito" pitchFamily="2" charset="77"/>
                <a:ea typeface="+mn-ea"/>
                <a:cs typeface="+mn-cs"/>
                <a:hlinkClick r:id="rId3">
                  <a:extLst>
                    <a:ext uri="{A12FA001-AC4F-418D-AE19-62706E023703}">
                      <ahyp:hlinkClr xmlns:ahyp="http://schemas.microsoft.com/office/drawing/2018/hyperlinkcolor" xmlns="" val="tx"/>
                    </a:ext>
                  </a:extLst>
                </a:hlinkClick>
              </a:rPr>
              <a:t>www.handiconnect.fr</a:t>
            </a:r>
            <a:endParaRPr kumimoji="0" lang="fr-FR" sz="3200" b="1" i="0" u="none" strike="noStrike" kern="1200" cap="none" spc="0" normalizeH="0" baseline="0" noProof="0" dirty="0">
              <a:ln>
                <a:noFill/>
              </a:ln>
              <a:solidFill>
                <a:prstClr val="white"/>
              </a:solidFill>
              <a:effectLst/>
              <a:uLnTx/>
              <a:uFillTx/>
              <a:latin typeface="Nunito" pitchFamily="2" charset="77"/>
              <a:ea typeface="+mn-ea"/>
              <a:cs typeface="+mn-cs"/>
            </a:endParaRPr>
          </a:p>
        </p:txBody>
      </p:sp>
      <p:sp>
        <p:nvSpPr>
          <p:cNvPr id="16" name="ZoneTexte 15">
            <a:extLst>
              <a:ext uri="{FF2B5EF4-FFF2-40B4-BE49-F238E27FC236}">
                <a16:creationId xmlns:a16="http://schemas.microsoft.com/office/drawing/2014/main" id="{FA0F2D41-B8B1-4558-907C-985854702361}"/>
              </a:ext>
            </a:extLst>
          </p:cNvPr>
          <p:cNvSpPr txBox="1"/>
          <p:nvPr/>
        </p:nvSpPr>
        <p:spPr>
          <a:xfrm>
            <a:off x="7571921" y="3000300"/>
            <a:ext cx="4282508" cy="523220"/>
          </a:xfrm>
          <a:prstGeom prst="rect">
            <a:avLst/>
          </a:prstGeom>
          <a:noFill/>
          <a:ln>
            <a:noFill/>
          </a:ln>
        </p:spPr>
        <p:txBody>
          <a:bodyPr wrap="square" rtlCol="0">
            <a:spAutoFit/>
          </a:bodyPr>
          <a:lstStyle/>
          <a:p>
            <a:pPr marL="0" marR="0" lvl="0" indent="0" algn="ctr" defTabSz="913962"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prstClr val="white"/>
                </a:solidFill>
                <a:effectLst/>
                <a:uLnTx/>
                <a:uFillTx/>
                <a:latin typeface="Nunito" pitchFamily="2" charset="77"/>
                <a:ea typeface="+mn-ea"/>
                <a:cs typeface="+mn-cs"/>
                <a:hlinkClick r:id="rId3">
                  <a:extLst>
                    <a:ext uri="{A12FA001-AC4F-418D-AE19-62706E023703}">
                      <ahyp:hlinkClr xmlns:ahyp="http://schemas.microsoft.com/office/drawing/2018/hyperlinkcolor" xmlns="" val="tx"/>
                    </a:ext>
                  </a:extLst>
                </a:hlinkClick>
              </a:rPr>
              <a:t>www.handiconnect.fr</a:t>
            </a:r>
            <a:endParaRPr kumimoji="0" lang="fr-FR" sz="2800" b="1" i="0" u="none" strike="noStrike" kern="1200" cap="none" spc="0" normalizeH="0" baseline="0" noProof="0" dirty="0">
              <a:ln>
                <a:noFill/>
              </a:ln>
              <a:solidFill>
                <a:prstClr val="white"/>
              </a:solidFill>
              <a:effectLst/>
              <a:uLnTx/>
              <a:uFillTx/>
              <a:latin typeface="Nunito" pitchFamily="2" charset="77"/>
              <a:ea typeface="+mn-ea"/>
              <a:cs typeface="+mn-cs"/>
            </a:endParaRPr>
          </a:p>
        </p:txBody>
      </p:sp>
      <p:sp>
        <p:nvSpPr>
          <p:cNvPr id="15" name="Rectangle 14">
            <a:extLst>
              <a:ext uri="{FF2B5EF4-FFF2-40B4-BE49-F238E27FC236}">
                <a16:creationId xmlns:a16="http://schemas.microsoft.com/office/drawing/2014/main" id="{5BF147B9-6890-4B8D-A938-9CA708B9C3B1}"/>
              </a:ext>
            </a:extLst>
          </p:cNvPr>
          <p:cNvSpPr/>
          <p:nvPr/>
        </p:nvSpPr>
        <p:spPr>
          <a:xfrm>
            <a:off x="367265" y="0"/>
            <a:ext cx="269511" cy="1329043"/>
          </a:xfrm>
          <a:prstGeom prst="rect">
            <a:avLst/>
          </a:prstGeom>
          <a:solidFill>
            <a:srgbClr val="1CB4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3962"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Image 6">
            <a:extLst>
              <a:ext uri="{FF2B5EF4-FFF2-40B4-BE49-F238E27FC236}">
                <a16:creationId xmlns:a16="http://schemas.microsoft.com/office/drawing/2014/main" id="{9362038A-C893-4DAE-8A7C-4844CCDED4C2}"/>
              </a:ext>
            </a:extLst>
          </p:cNvPr>
          <p:cNvPicPr>
            <a:picLocks noChangeAspect="1"/>
          </p:cNvPicPr>
          <p:nvPr/>
        </p:nvPicPr>
        <p:blipFill>
          <a:blip r:embed="rId4"/>
          <a:stretch>
            <a:fillRect/>
          </a:stretch>
        </p:blipFill>
        <p:spPr>
          <a:xfrm>
            <a:off x="1263515" y="1329043"/>
            <a:ext cx="9392746" cy="5404588"/>
          </a:xfrm>
          <a:prstGeom prst="roundRect">
            <a:avLst>
              <a:gd name="adj" fmla="val 16667"/>
            </a:avLst>
          </a:prstGeom>
          <a:ln>
            <a:solidFill>
              <a:srgbClr val="7030A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7" name="Titre 1">
            <a:extLst>
              <a:ext uri="{FF2B5EF4-FFF2-40B4-BE49-F238E27FC236}">
                <a16:creationId xmlns:a16="http://schemas.microsoft.com/office/drawing/2014/main" id="{5FDEC0AE-B83E-4200-A93C-541118F8CCB8}"/>
              </a:ext>
            </a:extLst>
          </p:cNvPr>
          <p:cNvSpPr txBox="1">
            <a:spLocks/>
          </p:cNvSpPr>
          <p:nvPr/>
        </p:nvSpPr>
        <p:spPr>
          <a:xfrm>
            <a:off x="983071" y="175321"/>
            <a:ext cx="11029370" cy="978399"/>
          </a:xfrm>
          <a:prstGeom prst="rect">
            <a:avLst/>
          </a:prstGeom>
          <a:noFill/>
        </p:spPr>
        <p:txBody>
          <a:bodyPr vert="horz" lIns="91396" tIns="45699" rIns="91396" bIns="45699" rtlCol="0" anchor="t">
            <a:noAutofit/>
          </a:bodyPr>
          <a:lstStyle>
            <a:lvl1pPr algn="l" defTabSz="913962" rtl="0" eaLnBrk="1" latinLnBrk="0" hangingPunct="1">
              <a:lnSpc>
                <a:spcPct val="90000"/>
              </a:lnSpc>
              <a:spcBef>
                <a:spcPct val="0"/>
              </a:spcBef>
              <a:buNone/>
              <a:defRPr sz="4400" kern="1200">
                <a:solidFill>
                  <a:schemeClr val="tx1"/>
                </a:solidFill>
                <a:latin typeface="+mj-lt"/>
                <a:ea typeface="+mj-ea"/>
                <a:cs typeface="+mj-cs"/>
              </a:defRPr>
            </a:lvl1pPr>
          </a:lstStyle>
          <a:p>
            <a:pPr lvl="0">
              <a:spcAft>
                <a:spcPts val="0"/>
              </a:spcAft>
            </a:pPr>
            <a:r>
              <a:rPr kumimoji="0" lang="fr-FR" sz="3600" b="1" i="0" u="none" strike="noStrike" kern="1200" cap="none" spc="0" normalizeH="0" baseline="0" noProof="0" dirty="0">
                <a:ln>
                  <a:noFill/>
                </a:ln>
                <a:solidFill>
                  <a:srgbClr val="1CB4C2"/>
                </a:solidFill>
                <a:effectLst/>
                <a:uLnTx/>
                <a:uFillTx/>
                <a:latin typeface="Century Gothic" panose="020B0502020202020204" pitchFamily="34" charset="0"/>
                <a:ea typeface="+mj-ea"/>
                <a:cs typeface="+mj-cs"/>
              </a:rPr>
              <a:t>L’accès à l’expertise </a:t>
            </a:r>
            <a:r>
              <a:rPr kumimoji="0" lang="fr-FR" sz="3600" i="0" u="none" strike="noStrike" kern="1200" cap="none" spc="0" normalizeH="0" baseline="0" noProof="0" dirty="0">
                <a:ln>
                  <a:noFill/>
                </a:ln>
                <a:effectLst/>
                <a:uLnTx/>
                <a:uFillTx/>
                <a:latin typeface="Century Gothic" panose="020B0502020202020204" pitchFamily="34" charset="0"/>
                <a:ea typeface="+mj-ea"/>
                <a:cs typeface="+mj-cs"/>
              </a:rPr>
              <a:t>: pour répondre aux questions face à une situation de soin spécifique</a:t>
            </a:r>
            <a:endParaRPr lang="fr-FR" sz="3600" dirty="0">
              <a:solidFill>
                <a:srgbClr val="F1592A"/>
              </a:solidFill>
              <a:latin typeface="Century Gothic" panose="020B0502020202020204" pitchFamily="34" charset="0"/>
              <a:ea typeface="Times New Roman" panose="02020603050405020304" pitchFamily="18" charset="0"/>
            </a:endParaRPr>
          </a:p>
        </p:txBody>
      </p:sp>
    </p:spTree>
    <p:extLst>
      <p:ext uri="{BB962C8B-B14F-4D97-AF65-F5344CB8AC3E}">
        <p14:creationId xmlns:p14="http://schemas.microsoft.com/office/powerpoint/2010/main" val="28672733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80B2BA5E-59AB-4D3C-9558-1F363A2FDE87}"/>
              </a:ext>
            </a:extLst>
          </p:cNvPr>
          <p:cNvPicPr>
            <a:picLocks noChangeAspect="1"/>
          </p:cNvPicPr>
          <p:nvPr/>
        </p:nvPicPr>
        <p:blipFill>
          <a:blip r:embed="rId3"/>
          <a:stretch>
            <a:fillRect/>
          </a:stretch>
        </p:blipFill>
        <p:spPr>
          <a:xfrm>
            <a:off x="8557575" y="4220243"/>
            <a:ext cx="3619500" cy="2641600"/>
          </a:xfrm>
          <a:prstGeom prst="rect">
            <a:avLst/>
          </a:prstGeom>
        </p:spPr>
      </p:pic>
      <p:sp>
        <p:nvSpPr>
          <p:cNvPr id="12" name="Titre 1">
            <a:extLst>
              <a:ext uri="{FF2B5EF4-FFF2-40B4-BE49-F238E27FC236}">
                <a16:creationId xmlns:a16="http://schemas.microsoft.com/office/drawing/2014/main" id="{61F8FDFA-D684-4522-8A44-BC39FD86FDD4}"/>
              </a:ext>
            </a:extLst>
          </p:cNvPr>
          <p:cNvSpPr txBox="1">
            <a:spLocks/>
          </p:cNvSpPr>
          <p:nvPr/>
        </p:nvSpPr>
        <p:spPr>
          <a:xfrm>
            <a:off x="838200" y="77678"/>
            <a:ext cx="11353800" cy="1325563"/>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fr-FR" sz="3600" dirty="0">
                <a:latin typeface="Century Gothic" panose="020B0502020202020204" pitchFamily="34" charset="0"/>
              </a:rPr>
              <a:t>Les prochaines thématiques</a:t>
            </a:r>
            <a:r>
              <a:rPr lang="fr-FR" sz="3600" b="1" dirty="0">
                <a:latin typeface="Century Gothic" panose="020B0502020202020204" pitchFamily="34" charset="0"/>
              </a:rPr>
              <a:t> </a:t>
            </a:r>
            <a:r>
              <a:rPr lang="fr-FR" sz="3600" dirty="0">
                <a:latin typeface="Century Gothic" panose="020B0502020202020204" pitchFamily="34" charset="0"/>
              </a:rPr>
              <a:t>en  2021 et + </a:t>
            </a:r>
          </a:p>
        </p:txBody>
      </p:sp>
      <p:pic>
        <p:nvPicPr>
          <p:cNvPr id="13" name="Image 12">
            <a:extLst>
              <a:ext uri="{FF2B5EF4-FFF2-40B4-BE49-F238E27FC236}">
                <a16:creationId xmlns:a16="http://schemas.microsoft.com/office/drawing/2014/main" id="{2F95A28A-1C20-384B-92BD-3DE26630F63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15100" y="1501958"/>
            <a:ext cx="1783081" cy="660401"/>
          </a:xfrm>
          <a:prstGeom prst="rect">
            <a:avLst/>
          </a:prstGeom>
        </p:spPr>
      </p:pic>
      <p:pic>
        <p:nvPicPr>
          <p:cNvPr id="15" name="Image 14">
            <a:extLst>
              <a:ext uri="{FF2B5EF4-FFF2-40B4-BE49-F238E27FC236}">
                <a16:creationId xmlns:a16="http://schemas.microsoft.com/office/drawing/2014/main" id="{F63AA810-21BC-5640-BC88-C9567DB07CDC}"/>
              </a:ext>
            </a:extLst>
          </p:cNvPr>
          <p:cNvPicPr>
            <a:picLocks noChangeAspect="1"/>
          </p:cNvPicPr>
          <p:nvPr/>
        </p:nvPicPr>
        <p:blipFill>
          <a:blip r:embed="rId5"/>
          <a:stretch>
            <a:fillRect/>
          </a:stretch>
        </p:blipFill>
        <p:spPr>
          <a:xfrm>
            <a:off x="1117694" y="1448965"/>
            <a:ext cx="1155700" cy="660400"/>
          </a:xfrm>
          <a:prstGeom prst="rect">
            <a:avLst/>
          </a:prstGeom>
        </p:spPr>
      </p:pic>
      <p:pic>
        <p:nvPicPr>
          <p:cNvPr id="14" name="Image 13" descr="Une image contenant dessin&#10;&#10;Description générée automatiquement">
            <a:extLst>
              <a:ext uri="{FF2B5EF4-FFF2-40B4-BE49-F238E27FC236}">
                <a16:creationId xmlns:a16="http://schemas.microsoft.com/office/drawing/2014/main" id="{B2024BCE-403B-4ED5-8742-B57D67A2FDF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03347" y="5739362"/>
            <a:ext cx="2121310" cy="1118638"/>
          </a:xfrm>
          <a:prstGeom prst="rect">
            <a:avLst/>
          </a:prstGeom>
        </p:spPr>
      </p:pic>
      <p:sp>
        <p:nvSpPr>
          <p:cNvPr id="17" name="Rectangle 16">
            <a:extLst>
              <a:ext uri="{FF2B5EF4-FFF2-40B4-BE49-F238E27FC236}">
                <a16:creationId xmlns:a16="http://schemas.microsoft.com/office/drawing/2014/main" id="{C87A2CF2-FA13-4F56-B31C-978DB8C39A5D}"/>
              </a:ext>
            </a:extLst>
          </p:cNvPr>
          <p:cNvSpPr/>
          <p:nvPr/>
        </p:nvSpPr>
        <p:spPr>
          <a:xfrm>
            <a:off x="401448" y="-16326"/>
            <a:ext cx="267629" cy="1325563"/>
          </a:xfrm>
          <a:prstGeom prst="rect">
            <a:avLst/>
          </a:prstGeom>
          <a:solidFill>
            <a:srgbClr val="D8ECEB"/>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rtlCol="0" anchor="ctr"/>
          <a:lstStyle/>
          <a:p>
            <a:pPr algn="ctr"/>
            <a:endParaRPr lang="fr-FR" dirty="0">
              <a:highlight>
                <a:srgbClr val="1CB4C2"/>
              </a:highlight>
            </a:endParaRPr>
          </a:p>
        </p:txBody>
      </p:sp>
      <p:sp>
        <p:nvSpPr>
          <p:cNvPr id="16" name="ZoneTexte 15">
            <a:extLst>
              <a:ext uri="{FF2B5EF4-FFF2-40B4-BE49-F238E27FC236}">
                <a16:creationId xmlns:a16="http://schemas.microsoft.com/office/drawing/2014/main" id="{6A21C24F-EF9C-4F3B-AB46-8A8FF1773A78}"/>
              </a:ext>
            </a:extLst>
          </p:cNvPr>
          <p:cNvSpPr txBox="1"/>
          <p:nvPr/>
        </p:nvSpPr>
        <p:spPr>
          <a:xfrm>
            <a:off x="838200" y="2278801"/>
            <a:ext cx="4860352" cy="4770537"/>
          </a:xfrm>
          <a:prstGeom prst="rect">
            <a:avLst/>
          </a:prstGeom>
          <a:noFill/>
        </p:spPr>
        <p:txBody>
          <a:bodyPr wrap="square" rtlCol="0">
            <a:spAutoFit/>
          </a:bodyPr>
          <a:lstStyle/>
          <a:p>
            <a:r>
              <a:rPr lang="fr-FR" sz="1600" b="1" dirty="0">
                <a:latin typeface="Century Gothic" panose="020B0502020202020204" pitchFamily="34" charset="0"/>
              </a:rPr>
              <a:t>En cours :</a:t>
            </a:r>
          </a:p>
          <a:p>
            <a:pPr marL="285750" indent="-285750">
              <a:buFont typeface="Arial" panose="020B0604020202020204" pitchFamily="34" charset="0"/>
              <a:buChar char="•"/>
            </a:pPr>
            <a:r>
              <a:rPr lang="fr-FR" sz="1600" dirty="0">
                <a:latin typeface="Century Gothic" panose="020B0502020202020204" pitchFamily="34" charset="0"/>
              </a:rPr>
              <a:t>Ma santé auditive </a:t>
            </a:r>
          </a:p>
          <a:p>
            <a:pPr marL="285750" indent="-285750">
              <a:buFont typeface="Arial" panose="020B0604020202020204" pitchFamily="34" charset="0"/>
              <a:buChar char="•"/>
            </a:pPr>
            <a:r>
              <a:rPr lang="fr-FR" sz="1600" dirty="0">
                <a:latin typeface="Century Gothic" panose="020B0502020202020204" pitchFamily="34" charset="0"/>
              </a:rPr>
              <a:t>L’orthodontie</a:t>
            </a:r>
          </a:p>
          <a:p>
            <a:pPr marL="285750" indent="-285750">
              <a:buFont typeface="Arial" panose="020B0604020202020204" pitchFamily="34" charset="0"/>
              <a:buChar char="•"/>
            </a:pPr>
            <a:r>
              <a:rPr lang="fr-FR" sz="1600" dirty="0">
                <a:latin typeface="Century Gothic" panose="020B0502020202020204" pitchFamily="34" charset="0"/>
              </a:rPr>
              <a:t>La Maltraitance</a:t>
            </a:r>
          </a:p>
          <a:p>
            <a:pPr marL="285750" indent="-285750">
              <a:buFont typeface="Arial" panose="020B0604020202020204" pitchFamily="34" charset="0"/>
              <a:buChar char="•"/>
            </a:pPr>
            <a:r>
              <a:rPr lang="fr-FR" sz="1600" dirty="0">
                <a:latin typeface="Century Gothic" panose="020B0502020202020204" pitchFamily="34" charset="0"/>
              </a:rPr>
              <a:t>Le CNCPH</a:t>
            </a:r>
          </a:p>
          <a:p>
            <a:pPr marL="285750" indent="-285750">
              <a:buFont typeface="Arial" panose="020B0604020202020204" pitchFamily="34" charset="0"/>
              <a:buChar char="•"/>
            </a:pPr>
            <a:endParaRPr lang="fr-FR" sz="1600" dirty="0">
              <a:latin typeface="Century Gothic" panose="020B0502020202020204" pitchFamily="34" charset="0"/>
            </a:endParaRPr>
          </a:p>
          <a:p>
            <a:r>
              <a:rPr lang="fr-FR" sz="1600" b="1" dirty="0">
                <a:latin typeface="Century Gothic" panose="020B0502020202020204" pitchFamily="34" charset="0"/>
              </a:rPr>
              <a:t>Nouvelles versions de thèmes existants : </a:t>
            </a:r>
          </a:p>
          <a:p>
            <a:pPr marL="285750" indent="-285750">
              <a:buFont typeface="Arial" panose="020B0604020202020204" pitchFamily="34" charset="0"/>
              <a:buChar char="•"/>
            </a:pPr>
            <a:r>
              <a:rPr lang="fr-FR" sz="1600" dirty="0">
                <a:latin typeface="Century Gothic" panose="020B0502020202020204" pitchFamily="34" charset="0"/>
              </a:rPr>
              <a:t>La Douleur</a:t>
            </a:r>
          </a:p>
          <a:p>
            <a:pPr marL="285750" indent="-285750">
              <a:buFont typeface="Arial" panose="020B0604020202020204" pitchFamily="34" charset="0"/>
              <a:buChar char="•"/>
            </a:pPr>
            <a:r>
              <a:rPr lang="fr-FR" sz="1600" dirty="0">
                <a:latin typeface="Century Gothic" panose="020B0502020202020204" pitchFamily="34" charset="0"/>
              </a:rPr>
              <a:t>Le dépistage colorectal</a:t>
            </a:r>
          </a:p>
          <a:p>
            <a:endParaRPr lang="fr-FR" sz="1600" dirty="0">
              <a:latin typeface="Century Gothic" panose="020B0502020202020204" pitchFamily="34" charset="0"/>
            </a:endParaRPr>
          </a:p>
          <a:p>
            <a:r>
              <a:rPr lang="fr-FR" sz="1600" b="1" dirty="0">
                <a:latin typeface="Century Gothic" panose="020B0502020202020204" pitchFamily="34" charset="0"/>
              </a:rPr>
              <a:t>Autres thèmes de travail envisagés :</a:t>
            </a:r>
          </a:p>
          <a:p>
            <a:pPr marL="285750" indent="-285750">
              <a:buFont typeface="Arial" panose="020B0604020202020204" pitchFamily="34" charset="0"/>
              <a:buChar char="•"/>
            </a:pPr>
            <a:r>
              <a:rPr lang="fr-FR" sz="1600" dirty="0">
                <a:latin typeface="Century Gothic" panose="020B0502020202020204" pitchFamily="34" charset="0"/>
              </a:rPr>
              <a:t>Examens : ECG, échographie</a:t>
            </a:r>
          </a:p>
          <a:p>
            <a:pPr marL="285750" indent="-285750">
              <a:buFont typeface="Arial" panose="020B0604020202020204" pitchFamily="34" charset="0"/>
              <a:buChar char="•"/>
            </a:pPr>
            <a:r>
              <a:rPr lang="fr-FR" sz="1600" dirty="0">
                <a:latin typeface="Century Gothic" panose="020B0502020202020204" pitchFamily="34" charset="0"/>
              </a:rPr>
              <a:t>Parentalité</a:t>
            </a:r>
          </a:p>
          <a:p>
            <a:pPr marL="285750" indent="-285750">
              <a:buFont typeface="Arial" panose="020B0604020202020204" pitchFamily="34" charset="0"/>
              <a:buChar char="•"/>
            </a:pPr>
            <a:r>
              <a:rPr lang="fr-FR" sz="1600" dirty="0">
                <a:latin typeface="Century Gothic" panose="020B0502020202020204" pitchFamily="34" charset="0"/>
              </a:rPr>
              <a:t>Vie quotidienne : l’hygiène</a:t>
            </a:r>
          </a:p>
          <a:p>
            <a:pPr marL="285750" indent="-285750">
              <a:buFont typeface="Arial" panose="020B0604020202020204" pitchFamily="34" charset="0"/>
              <a:buChar char="•"/>
            </a:pPr>
            <a:r>
              <a:rPr lang="fr-FR" sz="1600">
                <a:latin typeface="Century Gothic" panose="020B0502020202020204" pitchFamily="34" charset="0"/>
              </a:rPr>
              <a:t>Traitement </a:t>
            </a:r>
            <a:r>
              <a:rPr lang="fr-FR" sz="1600" dirty="0">
                <a:latin typeface="Century Gothic" panose="020B0502020202020204" pitchFamily="34" charset="0"/>
              </a:rPr>
              <a:t>: radiothérapie, chimiothérapie</a:t>
            </a:r>
          </a:p>
          <a:p>
            <a:pPr marL="285750" indent="-285750">
              <a:buFont typeface="Arial" panose="020B0604020202020204" pitchFamily="34" charset="0"/>
              <a:buChar char="•"/>
            </a:pPr>
            <a:r>
              <a:rPr lang="fr-FR" sz="1600" dirty="0">
                <a:latin typeface="Century Gothic" panose="020B0502020202020204" pitchFamily="34" charset="0"/>
              </a:rPr>
              <a:t>… </a:t>
            </a:r>
          </a:p>
          <a:p>
            <a:endParaRPr lang="fr-FR" sz="1600" b="1" dirty="0">
              <a:latin typeface="Century Gothic" panose="020B0502020202020204" pitchFamily="34" charset="0"/>
            </a:endParaRPr>
          </a:p>
          <a:p>
            <a:pPr marL="285750" indent="-285750">
              <a:buFont typeface="Arial" panose="020B0604020202020204" pitchFamily="34" charset="0"/>
              <a:buChar char="•"/>
            </a:pPr>
            <a:endParaRPr lang="fr-FR" sz="1600" dirty="0">
              <a:latin typeface="Century Gothic" panose="020B0502020202020204" pitchFamily="34" charset="0"/>
            </a:endParaRPr>
          </a:p>
          <a:p>
            <a:endParaRPr lang="fr-FR" sz="1600" dirty="0"/>
          </a:p>
        </p:txBody>
      </p:sp>
      <p:sp>
        <p:nvSpPr>
          <p:cNvPr id="18" name="ZoneTexte 17">
            <a:extLst>
              <a:ext uri="{FF2B5EF4-FFF2-40B4-BE49-F238E27FC236}">
                <a16:creationId xmlns:a16="http://schemas.microsoft.com/office/drawing/2014/main" id="{A51885BF-BAEE-46F8-8956-2835967D3871}"/>
              </a:ext>
            </a:extLst>
          </p:cNvPr>
          <p:cNvSpPr txBox="1"/>
          <p:nvPr/>
        </p:nvSpPr>
        <p:spPr>
          <a:xfrm>
            <a:off x="5546854" y="2278801"/>
            <a:ext cx="6477803" cy="4031873"/>
          </a:xfrm>
          <a:prstGeom prst="rect">
            <a:avLst/>
          </a:prstGeom>
          <a:noFill/>
        </p:spPr>
        <p:txBody>
          <a:bodyPr wrap="square" rtlCol="0">
            <a:spAutoFit/>
          </a:bodyPr>
          <a:lstStyle/>
          <a:p>
            <a:pPr lvl="1"/>
            <a:r>
              <a:rPr lang="fr-FR" sz="1600" b="1" dirty="0">
                <a:latin typeface="Century Gothic" panose="020B0502020202020204" pitchFamily="34" charset="0"/>
              </a:rPr>
              <a:t>En cours : </a:t>
            </a:r>
          </a:p>
          <a:p>
            <a:pPr marL="742950" lvl="1" indent="-285750">
              <a:buFont typeface="Courier New" panose="02070309020205020404" pitchFamily="49" charset="0"/>
              <a:buChar char="o"/>
            </a:pPr>
            <a:r>
              <a:rPr lang="fr-FR" sz="1600" dirty="0">
                <a:latin typeface="Century Gothic" panose="020B0502020202020204" pitchFamily="34" charset="0"/>
              </a:rPr>
              <a:t>Paralysie cérébrale (suite)</a:t>
            </a:r>
          </a:p>
          <a:p>
            <a:pPr marL="742950" lvl="1" indent="-285750">
              <a:buFont typeface="Courier New" panose="02070309020205020404" pitchFamily="49" charset="0"/>
              <a:buChar char="o"/>
            </a:pPr>
            <a:r>
              <a:rPr lang="fr-FR" sz="1600" dirty="0">
                <a:latin typeface="Century Gothic" panose="020B0502020202020204" pitchFamily="34" charset="0"/>
              </a:rPr>
              <a:t>Déficience intellectuelle (suite)</a:t>
            </a:r>
          </a:p>
          <a:p>
            <a:pPr marL="742950" lvl="1" indent="-285750">
              <a:buFont typeface="Courier New" panose="02070309020205020404" pitchFamily="49" charset="0"/>
              <a:buChar char="o"/>
            </a:pPr>
            <a:r>
              <a:rPr lang="fr-FR" sz="1600" dirty="0">
                <a:latin typeface="Century Gothic" panose="020B0502020202020204" pitchFamily="34" charset="0"/>
              </a:rPr>
              <a:t>Parcours de soins/parcours de vie (par handicap)</a:t>
            </a:r>
          </a:p>
          <a:p>
            <a:pPr marL="742950" lvl="1" indent="-285750">
              <a:buFont typeface="Courier New" panose="02070309020205020404" pitchFamily="49" charset="0"/>
              <a:buChar char="o"/>
            </a:pPr>
            <a:r>
              <a:rPr lang="fr-FR" sz="1600" dirty="0">
                <a:latin typeface="Century Gothic" panose="020B0502020202020204" pitchFamily="34" charset="0"/>
              </a:rPr>
              <a:t>Troubles Dys </a:t>
            </a:r>
          </a:p>
          <a:p>
            <a:pPr marL="742950" lvl="1" indent="-285750">
              <a:buFont typeface="Courier New" panose="02070309020205020404" pitchFamily="49" charset="0"/>
              <a:buChar char="o"/>
            </a:pPr>
            <a:r>
              <a:rPr lang="fr-FR" sz="1600" dirty="0">
                <a:latin typeface="Century Gothic" panose="020B0502020202020204" pitchFamily="34" charset="0"/>
              </a:rPr>
              <a:t>L’adhésion aux soins/La gestion de l’anxiété</a:t>
            </a:r>
          </a:p>
          <a:p>
            <a:pPr marL="742950" lvl="1" indent="-285750">
              <a:buFont typeface="Courier New" panose="02070309020205020404" pitchFamily="49" charset="0"/>
              <a:buChar char="o"/>
            </a:pPr>
            <a:r>
              <a:rPr lang="fr-FR" sz="1600" dirty="0">
                <a:latin typeface="Century Gothic" panose="020B0502020202020204" pitchFamily="34" charset="0"/>
              </a:rPr>
              <a:t>Handicap Psychique (suite)</a:t>
            </a:r>
          </a:p>
          <a:p>
            <a:pPr marL="742950" lvl="1" indent="-285750">
              <a:buFont typeface="Courier New" panose="02070309020205020404" pitchFamily="49" charset="0"/>
              <a:buChar char="o"/>
            </a:pPr>
            <a:r>
              <a:rPr lang="fr-FR" sz="1600" dirty="0">
                <a:latin typeface="Century Gothic" panose="020B0502020202020204" pitchFamily="34" charset="0"/>
              </a:rPr>
              <a:t>La violence faite aux enfants en situation de handicap</a:t>
            </a:r>
          </a:p>
          <a:p>
            <a:pPr marL="742950" lvl="1" indent="-285750">
              <a:buFont typeface="Courier New" panose="02070309020205020404" pitchFamily="49" charset="0"/>
              <a:buChar char="o"/>
            </a:pPr>
            <a:endParaRPr lang="fr-FR" sz="1600" dirty="0">
              <a:latin typeface="Century Gothic" panose="020B0502020202020204" pitchFamily="34" charset="0"/>
            </a:endParaRPr>
          </a:p>
          <a:p>
            <a:pPr marL="742950" lvl="1" indent="-285750">
              <a:buFont typeface="Courier New" panose="02070309020205020404" pitchFamily="49" charset="0"/>
              <a:buChar char="o"/>
            </a:pPr>
            <a:endParaRPr lang="fr-FR" sz="1600" dirty="0">
              <a:latin typeface="Century Gothic" panose="020B0502020202020204" pitchFamily="34" charset="0"/>
            </a:endParaRPr>
          </a:p>
          <a:p>
            <a:pPr lvl="1"/>
            <a:r>
              <a:rPr lang="fr-FR" sz="1600" b="1" dirty="0">
                <a:latin typeface="Century Gothic" panose="020B0502020202020204" pitchFamily="34" charset="0"/>
              </a:rPr>
              <a:t>Autres thèmes de travail envisagés: </a:t>
            </a:r>
          </a:p>
          <a:p>
            <a:pPr marL="742950" lvl="1" indent="-285750">
              <a:buFont typeface="Courier New" panose="02070309020205020404" pitchFamily="49" charset="0"/>
              <a:buChar char="o"/>
            </a:pPr>
            <a:r>
              <a:rPr lang="fr-FR" sz="1600" dirty="0" err="1">
                <a:latin typeface="Century Gothic" panose="020B0502020202020204" pitchFamily="34" charset="0"/>
              </a:rPr>
              <a:t>Surdi-cécité</a:t>
            </a:r>
            <a:endParaRPr lang="fr-FR" sz="1600" dirty="0">
              <a:latin typeface="Century Gothic" panose="020B0502020202020204" pitchFamily="34" charset="0"/>
            </a:endParaRPr>
          </a:p>
          <a:p>
            <a:pPr marL="742950" lvl="1" indent="-285750">
              <a:buFont typeface="Courier New" panose="02070309020205020404" pitchFamily="49" charset="0"/>
              <a:buChar char="o"/>
            </a:pPr>
            <a:r>
              <a:rPr lang="fr-FR" sz="1600" dirty="0">
                <a:latin typeface="Century Gothic" panose="020B0502020202020204" pitchFamily="34" charset="0"/>
              </a:rPr>
              <a:t>Iatrogénie médicamenteuse</a:t>
            </a:r>
          </a:p>
          <a:p>
            <a:pPr marL="742950" lvl="1" indent="-285750">
              <a:buFont typeface="Courier New" panose="02070309020205020404" pitchFamily="49" charset="0"/>
              <a:buChar char="o"/>
            </a:pPr>
            <a:r>
              <a:rPr lang="fr-FR" sz="1600" dirty="0">
                <a:latin typeface="Century Gothic" panose="020B0502020202020204" pitchFamily="34" charset="0"/>
              </a:rPr>
              <a:t>Epilepsie rare </a:t>
            </a:r>
          </a:p>
          <a:p>
            <a:pPr marL="742950" lvl="1" indent="-285750">
              <a:buFont typeface="Courier New" panose="02070309020205020404" pitchFamily="49" charset="0"/>
              <a:buChar char="o"/>
            </a:pPr>
            <a:r>
              <a:rPr lang="fr-FR" sz="1600" dirty="0"/>
              <a:t>…</a:t>
            </a:r>
          </a:p>
          <a:p>
            <a:endParaRPr lang="fr-FR" sz="1600" b="1" dirty="0"/>
          </a:p>
        </p:txBody>
      </p:sp>
    </p:spTree>
    <p:extLst>
      <p:ext uri="{BB962C8B-B14F-4D97-AF65-F5344CB8AC3E}">
        <p14:creationId xmlns:p14="http://schemas.microsoft.com/office/powerpoint/2010/main" val="1184792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8A17C0-01CE-5C4B-AED6-40C1FC0ADB29}"/>
              </a:ext>
            </a:extLst>
          </p:cNvPr>
          <p:cNvSpPr>
            <a:spLocks noGrp="1"/>
          </p:cNvSpPr>
          <p:nvPr>
            <p:ph type="title"/>
          </p:nvPr>
        </p:nvSpPr>
        <p:spPr>
          <a:xfrm>
            <a:off x="717312" y="65975"/>
            <a:ext cx="10970026" cy="2177495"/>
          </a:xfrm>
        </p:spPr>
        <p:txBody>
          <a:bodyPr>
            <a:noAutofit/>
          </a:bodyPr>
          <a:lstStyle/>
          <a:p>
            <a:pPr algn="ctr"/>
            <a:r>
              <a:rPr lang="fr-FR" sz="2400" b="0" dirty="0">
                <a:latin typeface="Century Gothic" panose="020B0502020202020204" pitchFamily="34" charset="0"/>
              </a:rPr>
              <a:t>Nos outils sont à la disposition de TOUS pour faciliter l’accès aux soins.</a:t>
            </a:r>
            <a:br>
              <a:rPr lang="fr-FR" sz="2400" b="0" dirty="0">
                <a:latin typeface="Century Gothic" panose="020B0502020202020204" pitchFamily="34" charset="0"/>
              </a:rPr>
            </a:br>
            <a:r>
              <a:rPr lang="fr-FR" sz="2400" b="0" dirty="0">
                <a:latin typeface="Century Gothic" panose="020B0502020202020204" pitchFamily="34" charset="0"/>
              </a:rPr>
              <a:t> </a:t>
            </a:r>
            <a:br>
              <a:rPr lang="fr-FR" sz="2400" b="0" dirty="0">
                <a:latin typeface="Century Gothic" panose="020B0502020202020204" pitchFamily="34" charset="0"/>
              </a:rPr>
            </a:br>
            <a:r>
              <a:rPr lang="fr-FR" sz="2400" b="0" dirty="0">
                <a:latin typeface="Century Gothic" panose="020B0502020202020204" pitchFamily="34" charset="0"/>
              </a:rPr>
              <a:t>Aidez-nous à les diffuser largement !</a:t>
            </a:r>
            <a:br>
              <a:rPr lang="fr-FR" sz="2400" b="0" dirty="0">
                <a:latin typeface="Century Gothic" panose="020B0502020202020204" pitchFamily="34" charset="0"/>
              </a:rPr>
            </a:br>
            <a:r>
              <a:rPr lang="fr-FR" sz="2400" b="0" dirty="0">
                <a:latin typeface="Century Gothic" panose="020B0502020202020204" pitchFamily="34" charset="0"/>
              </a:rPr>
              <a:t/>
            </a:r>
            <a:br>
              <a:rPr lang="fr-FR" sz="2400" b="0" dirty="0">
                <a:latin typeface="Century Gothic" panose="020B0502020202020204" pitchFamily="34" charset="0"/>
              </a:rPr>
            </a:br>
            <a:r>
              <a:rPr lang="fr-FR" sz="2400" b="0" dirty="0">
                <a:latin typeface="Century Gothic" panose="020B0502020202020204" pitchFamily="34" charset="0"/>
              </a:rPr>
              <a:t>Inscrivez-vous à nos newsletters pour connaître toutes nos nouveautés !</a:t>
            </a:r>
            <a:endParaRPr lang="fr-FR" sz="2400" b="0" dirty="0">
              <a:solidFill>
                <a:schemeClr val="tx1"/>
              </a:solidFill>
            </a:endParaRPr>
          </a:p>
        </p:txBody>
      </p:sp>
      <p:sp>
        <p:nvSpPr>
          <p:cNvPr id="3" name="Rectangle 2">
            <a:extLst>
              <a:ext uri="{FF2B5EF4-FFF2-40B4-BE49-F238E27FC236}">
                <a16:creationId xmlns:a16="http://schemas.microsoft.com/office/drawing/2014/main" id="{2DA32902-879A-40CE-BD3E-2DDFC311782D}"/>
              </a:ext>
            </a:extLst>
          </p:cNvPr>
          <p:cNvSpPr/>
          <p:nvPr/>
        </p:nvSpPr>
        <p:spPr>
          <a:xfrm>
            <a:off x="2526264" y="1736133"/>
            <a:ext cx="184731" cy="230832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9B5C2"/>
              </a:solidFill>
              <a:effectLst/>
              <a:uLnTx/>
              <a:uFillTx/>
              <a:latin typeface="Nuni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9B5C2"/>
              </a:solidFill>
              <a:effectLst/>
              <a:uLnTx/>
              <a:uFillTx/>
              <a:latin typeface="Nuni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9B5C2"/>
              </a:solidFill>
              <a:effectLst/>
              <a:uLnTx/>
              <a:uFillTx/>
              <a:latin typeface="Nuni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9B5C2"/>
              </a:solidFill>
              <a:effectLst/>
              <a:uLnTx/>
              <a:uFillTx/>
              <a:latin typeface="Nuni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9B5C2"/>
              </a:solidFill>
              <a:effectLst/>
              <a:uLnTx/>
              <a:uFillTx/>
              <a:latin typeface="Nuni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9B5C2"/>
              </a:solidFill>
              <a:effectLst/>
              <a:uLnTx/>
              <a:uFillTx/>
              <a:latin typeface="Nuni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9B5C2"/>
              </a:solidFill>
              <a:effectLst/>
              <a:uLnTx/>
              <a:uFillTx/>
              <a:latin typeface="Nunito"/>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19B5C2"/>
              </a:solidFill>
              <a:effectLst/>
              <a:uLnTx/>
              <a:uFillTx/>
              <a:latin typeface="Calibri"/>
              <a:ea typeface="+mn-ea"/>
              <a:cs typeface="+mn-cs"/>
            </a:endParaRPr>
          </a:p>
        </p:txBody>
      </p:sp>
      <p:pic>
        <p:nvPicPr>
          <p:cNvPr id="5" name="Image 4" descr="Une image contenant personne, posant, photo, debout&#10;&#10;Description générée automatiquement">
            <a:extLst>
              <a:ext uri="{FF2B5EF4-FFF2-40B4-BE49-F238E27FC236}">
                <a16:creationId xmlns:a16="http://schemas.microsoft.com/office/drawing/2014/main" id="{2FFD0DC6-9CA6-C145-8D90-F593840DA3F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6347" y="2136285"/>
            <a:ext cx="5655921" cy="4543002"/>
          </a:xfrm>
          <a:prstGeom prst="rect">
            <a:avLst/>
          </a:prstGeom>
        </p:spPr>
      </p:pic>
      <p:pic>
        <p:nvPicPr>
          <p:cNvPr id="7" name="Image 6">
            <a:extLst>
              <a:ext uri="{FF2B5EF4-FFF2-40B4-BE49-F238E27FC236}">
                <a16:creationId xmlns:a16="http://schemas.microsoft.com/office/drawing/2014/main" id="{213534BC-897E-0944-8314-D36DADA1BF9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660227" y="3504497"/>
            <a:ext cx="731520" cy="616497"/>
          </a:xfrm>
          <a:prstGeom prst="rect">
            <a:avLst/>
          </a:prstGeom>
        </p:spPr>
      </p:pic>
      <p:pic>
        <p:nvPicPr>
          <p:cNvPr id="8" name="Image 7">
            <a:extLst>
              <a:ext uri="{FF2B5EF4-FFF2-40B4-BE49-F238E27FC236}">
                <a16:creationId xmlns:a16="http://schemas.microsoft.com/office/drawing/2014/main" id="{4A8AD4E0-1C19-1F46-BB2F-2634C3528BD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962828" y="3436466"/>
            <a:ext cx="611479" cy="570777"/>
          </a:xfrm>
          <a:prstGeom prst="rect">
            <a:avLst/>
          </a:prstGeom>
        </p:spPr>
      </p:pic>
      <p:sp>
        <p:nvSpPr>
          <p:cNvPr id="9" name="ZoneTexte 8">
            <a:extLst>
              <a:ext uri="{FF2B5EF4-FFF2-40B4-BE49-F238E27FC236}">
                <a16:creationId xmlns:a16="http://schemas.microsoft.com/office/drawing/2014/main" id="{AFBA50CD-1D7B-4B61-8773-A0F42EFB1701}"/>
              </a:ext>
            </a:extLst>
          </p:cNvPr>
          <p:cNvSpPr txBox="1"/>
          <p:nvPr/>
        </p:nvSpPr>
        <p:spPr>
          <a:xfrm>
            <a:off x="190500" y="4268065"/>
            <a:ext cx="6096000" cy="19543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Contacts :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100" b="1" dirty="0">
              <a:solidFill>
                <a:prstClr val="black"/>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100" dirty="0">
                <a:solidFill>
                  <a:prstClr val="black"/>
                </a:solidFill>
                <a:latin typeface="Century Gothic" panose="020B0502020202020204" pitchFamily="34" charset="0"/>
              </a:rPr>
              <a:t>Bénédicte GENDRAULT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6"/>
              </a:rPr>
              <a:t>Benedicte.gendrault@coactis-sante.fr</a:t>
            </a:r>
            <a:r>
              <a:rPr kumimoji="0" lang="fr-FR" sz="11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Laura COLIATTI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7"/>
              </a:rPr>
              <a:t>Laura.coliatti@coactis-sante.fr</a:t>
            </a:r>
            <a:endPar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Laure COUTY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hlinkClick r:id="rId8"/>
              </a:rPr>
              <a:t>laure.couty@coactis-sante.fr</a:t>
            </a:r>
            <a:endPar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 name="Image 9">
            <a:extLst>
              <a:ext uri="{FF2B5EF4-FFF2-40B4-BE49-F238E27FC236}">
                <a16:creationId xmlns:a16="http://schemas.microsoft.com/office/drawing/2014/main" id="{878E74E2-CFF0-4D69-8E66-C2EFA7A0A93A}"/>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206887" y="6187383"/>
            <a:ext cx="574526" cy="574526"/>
          </a:xfrm>
          <a:prstGeom prst="rect">
            <a:avLst/>
          </a:prstGeom>
        </p:spPr>
      </p:pic>
      <p:pic>
        <p:nvPicPr>
          <p:cNvPr id="11" name="Image 10">
            <a:extLst>
              <a:ext uri="{FF2B5EF4-FFF2-40B4-BE49-F238E27FC236}">
                <a16:creationId xmlns:a16="http://schemas.microsoft.com/office/drawing/2014/main" id="{C4EDF733-6E79-4F93-9777-0AB99AFCEE31}"/>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802715" y="6130406"/>
            <a:ext cx="661619" cy="661619"/>
          </a:xfrm>
          <a:prstGeom prst="rect">
            <a:avLst/>
          </a:prstGeom>
        </p:spPr>
      </p:pic>
      <p:pic>
        <p:nvPicPr>
          <p:cNvPr id="12" name="Image 11">
            <a:extLst>
              <a:ext uri="{FF2B5EF4-FFF2-40B4-BE49-F238E27FC236}">
                <a16:creationId xmlns:a16="http://schemas.microsoft.com/office/drawing/2014/main" id="{AABF05D8-2F84-45D7-95F3-D9B76F63164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527666" y="6187383"/>
            <a:ext cx="604642" cy="604642"/>
          </a:xfrm>
          <a:prstGeom prst="rect">
            <a:avLst/>
          </a:prstGeom>
        </p:spPr>
      </p:pic>
      <p:pic>
        <p:nvPicPr>
          <p:cNvPr id="13" name="Image 12">
            <a:extLst>
              <a:ext uri="{FF2B5EF4-FFF2-40B4-BE49-F238E27FC236}">
                <a16:creationId xmlns:a16="http://schemas.microsoft.com/office/drawing/2014/main" id="{928D7F1F-2B48-4B68-8EB0-3FD5BCBFBBE1}"/>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9503115" y="6155443"/>
            <a:ext cx="682470" cy="682470"/>
          </a:xfrm>
          <a:prstGeom prst="rect">
            <a:avLst/>
          </a:prstGeom>
        </p:spPr>
      </p:pic>
      <p:pic>
        <p:nvPicPr>
          <p:cNvPr id="15" name="Image 14">
            <a:extLst>
              <a:ext uri="{FF2B5EF4-FFF2-40B4-BE49-F238E27FC236}">
                <a16:creationId xmlns:a16="http://schemas.microsoft.com/office/drawing/2014/main" id="{3BBCB07C-2E7C-4541-969C-8BE17BE26D00}"/>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749752" y="6188149"/>
            <a:ext cx="918300" cy="649382"/>
          </a:xfrm>
          <a:prstGeom prst="rect">
            <a:avLst/>
          </a:prstGeom>
        </p:spPr>
      </p:pic>
    </p:spTree>
    <p:extLst>
      <p:ext uri="{BB962C8B-B14F-4D97-AF65-F5344CB8AC3E}">
        <p14:creationId xmlns:p14="http://schemas.microsoft.com/office/powerpoint/2010/main" val="28445279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3B9BF6E-A64A-4DBA-9228-56C8349AA5AE}"/>
              </a:ext>
            </a:extLst>
          </p:cNvPr>
          <p:cNvPicPr>
            <a:picLocks noChangeAspect="1"/>
          </p:cNvPicPr>
          <p:nvPr/>
        </p:nvPicPr>
        <p:blipFill>
          <a:blip r:embed="rId3"/>
          <a:stretch>
            <a:fillRect/>
          </a:stretch>
        </p:blipFill>
        <p:spPr>
          <a:xfrm>
            <a:off x="8572500" y="4216400"/>
            <a:ext cx="3619500" cy="2641600"/>
          </a:xfrm>
          <a:prstGeom prst="rect">
            <a:avLst/>
          </a:prstGeom>
        </p:spPr>
      </p:pic>
      <p:sp>
        <p:nvSpPr>
          <p:cNvPr id="2" name="Titre 1">
            <a:extLst>
              <a:ext uri="{FF2B5EF4-FFF2-40B4-BE49-F238E27FC236}">
                <a16:creationId xmlns:a16="http://schemas.microsoft.com/office/drawing/2014/main" id="{608EBF7E-C13E-4693-97E5-12BA0B372A2B}"/>
              </a:ext>
            </a:extLst>
          </p:cNvPr>
          <p:cNvSpPr>
            <a:spLocks noGrp="1"/>
          </p:cNvSpPr>
          <p:nvPr>
            <p:ph type="title"/>
          </p:nvPr>
        </p:nvSpPr>
        <p:spPr>
          <a:xfrm>
            <a:off x="2155514" y="2103437"/>
            <a:ext cx="7583910" cy="1325563"/>
          </a:xfrm>
        </p:spPr>
        <p:txBody>
          <a:bodyPr>
            <a:normAutofit fontScale="90000"/>
          </a:bodyPr>
          <a:lstStyle/>
          <a:p>
            <a:pPr defTabSz="913962"/>
            <a:r>
              <a:rPr lang="fr-FR" sz="3300" b="1" dirty="0">
                <a:latin typeface="Century Gothic" panose="020B0502020202020204" pitchFamily="34" charset="0"/>
              </a:rPr>
              <a:t/>
            </a:r>
            <a:br>
              <a:rPr lang="fr-FR" sz="3300" b="1" dirty="0">
                <a:latin typeface="Century Gothic" panose="020B0502020202020204" pitchFamily="34" charset="0"/>
              </a:rPr>
            </a:br>
            <a:r>
              <a:rPr lang="fr-FR" sz="4000" b="1" dirty="0">
                <a:latin typeface="Century Gothic" panose="020B0502020202020204" pitchFamily="34" charset="0"/>
              </a:rPr>
              <a:t/>
            </a:r>
            <a:br>
              <a:rPr lang="fr-FR" sz="4000" b="1" dirty="0">
                <a:latin typeface="Century Gothic" panose="020B0502020202020204" pitchFamily="34" charset="0"/>
              </a:rPr>
            </a:br>
            <a:r>
              <a:rPr lang="fr-FR" sz="4000" b="1" u="sng" dirty="0">
                <a:latin typeface="Century Gothic" panose="020B0502020202020204" pitchFamily="34" charset="0"/>
              </a:rPr>
              <a:t>Annexe </a:t>
            </a:r>
            <a:r>
              <a:rPr lang="fr-FR" sz="4000" b="1" dirty="0">
                <a:latin typeface="Century Gothic" panose="020B0502020202020204" pitchFamily="34" charset="0"/>
              </a:rPr>
              <a:t>: </a:t>
            </a:r>
            <a:r>
              <a:rPr lang="fr-FR" sz="4000" b="1" dirty="0">
                <a:latin typeface="+mn-lt"/>
              </a:rPr>
              <a:t>Exemple d’un cas clinique</a:t>
            </a:r>
            <a:r>
              <a:rPr lang="fr-FR" sz="3300" dirty="0">
                <a:solidFill>
                  <a:schemeClr val="tx1">
                    <a:lumMod val="85000"/>
                    <a:lumOff val="15000"/>
                  </a:schemeClr>
                </a:solidFill>
                <a:latin typeface="Century Gothic" panose="020B0502020202020204" pitchFamily="34" charset="0"/>
              </a:rPr>
              <a:t/>
            </a:r>
            <a:br>
              <a:rPr lang="fr-FR" sz="3300" dirty="0">
                <a:solidFill>
                  <a:schemeClr val="tx1">
                    <a:lumMod val="85000"/>
                    <a:lumOff val="15000"/>
                  </a:schemeClr>
                </a:solidFill>
                <a:latin typeface="Century Gothic" panose="020B0502020202020204" pitchFamily="34" charset="0"/>
              </a:rPr>
            </a:br>
            <a:r>
              <a:rPr lang="fr-FR" sz="3600" b="1" dirty="0">
                <a:latin typeface="Century Gothic" panose="020B0502020202020204" pitchFamily="34" charset="0"/>
              </a:rPr>
              <a:t/>
            </a:r>
            <a:br>
              <a:rPr lang="fr-FR" sz="3600" b="1" dirty="0">
                <a:latin typeface="Century Gothic" panose="020B0502020202020204" pitchFamily="34" charset="0"/>
              </a:rPr>
            </a:br>
            <a:endParaRPr lang="fr-FR" sz="3300" dirty="0">
              <a:solidFill>
                <a:schemeClr val="tx1">
                  <a:lumMod val="85000"/>
                  <a:lumOff val="15000"/>
                </a:schemeClr>
              </a:solidFill>
              <a:latin typeface="Nunito" pitchFamily="2" charset="77"/>
            </a:endParaRPr>
          </a:p>
        </p:txBody>
      </p:sp>
      <p:sp>
        <p:nvSpPr>
          <p:cNvPr id="9" name="Rectangle 8">
            <a:extLst>
              <a:ext uri="{FF2B5EF4-FFF2-40B4-BE49-F238E27FC236}">
                <a16:creationId xmlns:a16="http://schemas.microsoft.com/office/drawing/2014/main" id="{566616A1-B959-48A5-95F9-654DB42002E7}"/>
              </a:ext>
            </a:extLst>
          </p:cNvPr>
          <p:cNvSpPr/>
          <p:nvPr/>
        </p:nvSpPr>
        <p:spPr>
          <a:xfrm>
            <a:off x="401444" y="-1"/>
            <a:ext cx="267629" cy="1325563"/>
          </a:xfrm>
          <a:prstGeom prst="rect">
            <a:avLst/>
          </a:prstGeom>
          <a:solidFill>
            <a:srgbClr val="CFE8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8" name="Image 7" descr="Une image contenant vélo&#10;&#10;Description générée automatiquement">
            <a:extLst>
              <a:ext uri="{FF2B5EF4-FFF2-40B4-BE49-F238E27FC236}">
                <a16:creationId xmlns:a16="http://schemas.microsoft.com/office/drawing/2014/main" id="{B3C1736F-BD7A-FE4C-8C1D-92D2786B1DD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5257122"/>
            <a:ext cx="12192000" cy="1600878"/>
          </a:xfrm>
          <a:prstGeom prst="rect">
            <a:avLst/>
          </a:prstGeom>
        </p:spPr>
      </p:pic>
    </p:spTree>
    <p:extLst>
      <p:ext uri="{BB962C8B-B14F-4D97-AF65-F5344CB8AC3E}">
        <p14:creationId xmlns:p14="http://schemas.microsoft.com/office/powerpoint/2010/main" val="28668586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929AE65-A349-4CC0-BB22-754DF728E634}"/>
              </a:ext>
            </a:extLst>
          </p:cNvPr>
          <p:cNvSpPr txBox="1"/>
          <p:nvPr/>
        </p:nvSpPr>
        <p:spPr>
          <a:xfrm>
            <a:off x="-163079" y="0"/>
            <a:ext cx="4939589" cy="6895753"/>
          </a:xfrm>
          <a:prstGeom prst="rect">
            <a:avLst/>
          </a:prstGeom>
          <a:solidFill>
            <a:schemeClr val="accent1"/>
          </a:solidFill>
        </p:spPr>
        <p:txBody>
          <a:bodyPr wrap="square" rtlCol="0">
            <a:spAutoFit/>
          </a:bodyPr>
          <a:lstStyle/>
          <a:p>
            <a:endParaRPr lang="fr-FR" dirty="0"/>
          </a:p>
        </p:txBody>
      </p:sp>
      <p:pic>
        <p:nvPicPr>
          <p:cNvPr id="10" name="Image 9">
            <a:extLst>
              <a:ext uri="{FF2B5EF4-FFF2-40B4-BE49-F238E27FC236}">
                <a16:creationId xmlns:a16="http://schemas.microsoft.com/office/drawing/2014/main" id="{7173FE1F-D0B8-479B-9C1C-6356D15736AC}"/>
              </a:ext>
            </a:extLst>
          </p:cNvPr>
          <p:cNvPicPr>
            <a:picLocks noChangeAspect="1"/>
          </p:cNvPicPr>
          <p:nvPr/>
        </p:nvPicPr>
        <p:blipFill>
          <a:blip r:embed="rId3"/>
          <a:stretch>
            <a:fillRect/>
          </a:stretch>
        </p:blipFill>
        <p:spPr>
          <a:xfrm>
            <a:off x="8944071" y="4525335"/>
            <a:ext cx="3247929" cy="2370418"/>
          </a:xfrm>
          <a:prstGeom prst="rect">
            <a:avLst/>
          </a:prstGeom>
        </p:spPr>
      </p:pic>
      <p:pic>
        <p:nvPicPr>
          <p:cNvPr id="9" name="Image 8" descr="Une image contenant dessin&#10;&#10;Description générée automatiquement">
            <a:extLst>
              <a:ext uri="{FF2B5EF4-FFF2-40B4-BE49-F238E27FC236}">
                <a16:creationId xmlns:a16="http://schemas.microsoft.com/office/drawing/2014/main" id="{9A91E349-6F95-4E4D-AF3D-BC97CADC156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3601" y="5571045"/>
            <a:ext cx="2123562" cy="1119826"/>
          </a:xfrm>
          <a:prstGeom prst="rect">
            <a:avLst/>
          </a:prstGeom>
        </p:spPr>
      </p:pic>
      <p:sp>
        <p:nvSpPr>
          <p:cNvPr id="2" name="Espace réservé du numéro de diapositive 1">
            <a:extLst>
              <a:ext uri="{FF2B5EF4-FFF2-40B4-BE49-F238E27FC236}">
                <a16:creationId xmlns:a16="http://schemas.microsoft.com/office/drawing/2014/main" id="{8F694DC4-279A-4E3B-82EA-9368A167D006}"/>
              </a:ext>
            </a:extLst>
          </p:cNvPr>
          <p:cNvSpPr>
            <a:spLocks noGrp="1"/>
          </p:cNvSpPr>
          <p:nvPr>
            <p:ph type="sldNum" sz="quarter" idx="12"/>
          </p:nvPr>
        </p:nvSpPr>
        <p:spPr/>
        <p:txBody>
          <a:bodyPr/>
          <a:lstStyle/>
          <a:p>
            <a:fld id="{0F7306B6-8240-4BF2-858E-D4A7DD9D727C}" type="slidenum">
              <a:rPr lang="fr-FR" smtClean="0"/>
              <a:t>29</a:t>
            </a:fld>
            <a:endParaRPr lang="fr-FR"/>
          </a:p>
        </p:txBody>
      </p:sp>
      <p:pic>
        <p:nvPicPr>
          <p:cNvPr id="8" name="Image 7" descr="Une image contenant texte, graphiques vectoriels&#10;&#10;Description générée automatiquement">
            <a:extLst>
              <a:ext uri="{FF2B5EF4-FFF2-40B4-BE49-F238E27FC236}">
                <a16:creationId xmlns:a16="http://schemas.microsoft.com/office/drawing/2014/main" id="{D8F17080-D4BC-4AAA-B63D-7A3EC029E08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76688" y="693724"/>
            <a:ext cx="5805955" cy="4354466"/>
          </a:xfrm>
          <a:prstGeom prst="rect">
            <a:avLst/>
          </a:prstGeom>
        </p:spPr>
      </p:pic>
      <p:sp>
        <p:nvSpPr>
          <p:cNvPr id="13" name="ZoneTexte 12">
            <a:extLst>
              <a:ext uri="{FF2B5EF4-FFF2-40B4-BE49-F238E27FC236}">
                <a16:creationId xmlns:a16="http://schemas.microsoft.com/office/drawing/2014/main" id="{B4A39E89-2A7A-4DC9-A117-4706DC985E18}"/>
              </a:ext>
            </a:extLst>
          </p:cNvPr>
          <p:cNvSpPr txBox="1"/>
          <p:nvPr/>
        </p:nvSpPr>
        <p:spPr>
          <a:xfrm>
            <a:off x="537099" y="673928"/>
            <a:ext cx="3539232" cy="3231654"/>
          </a:xfrm>
          <a:prstGeom prst="rect">
            <a:avLst/>
          </a:prstGeom>
          <a:noFill/>
        </p:spPr>
        <p:txBody>
          <a:bodyPr wrap="square">
            <a:spAutoFit/>
          </a:bodyPr>
          <a:lstStyle/>
          <a:p>
            <a:r>
              <a:rPr lang="en-US" sz="3400" u="sng" kern="1200" dirty="0">
                <a:solidFill>
                  <a:srgbClr val="FFFFFF"/>
                </a:solidFill>
                <a:latin typeface="+mj-lt"/>
                <a:ea typeface="+mj-ea"/>
                <a:cs typeface="+mj-cs"/>
              </a:rPr>
              <a:t>Vignette </a:t>
            </a:r>
            <a:r>
              <a:rPr lang="en-US" sz="3400" u="sng" kern="1200" dirty="0" err="1">
                <a:solidFill>
                  <a:srgbClr val="FFFFFF"/>
                </a:solidFill>
                <a:latin typeface="+mj-lt"/>
                <a:ea typeface="+mj-ea"/>
                <a:cs typeface="+mj-cs"/>
              </a:rPr>
              <a:t>clinique</a:t>
            </a:r>
            <a:r>
              <a:rPr lang="en-US" sz="3400" u="sng" kern="1200" dirty="0">
                <a:solidFill>
                  <a:srgbClr val="FFFFFF"/>
                </a:solidFill>
                <a:latin typeface="+mj-lt"/>
                <a:ea typeface="+mj-ea"/>
                <a:cs typeface="+mj-cs"/>
              </a:rPr>
              <a:t>: </a:t>
            </a:r>
            <a:r>
              <a:rPr lang="en-US" sz="3400" kern="1200" dirty="0">
                <a:solidFill>
                  <a:srgbClr val="FFFFFF"/>
                </a:solidFill>
                <a:latin typeface="+mj-lt"/>
                <a:ea typeface="+mj-ea"/>
                <a:cs typeface="+mj-cs"/>
              </a:rPr>
              <a:t>Antoine , 25 </a:t>
            </a:r>
            <a:r>
              <a:rPr lang="en-US" sz="3400" kern="1200" dirty="0" err="1">
                <a:solidFill>
                  <a:srgbClr val="FFFFFF"/>
                </a:solidFill>
                <a:latin typeface="+mj-lt"/>
                <a:ea typeface="+mj-ea"/>
                <a:cs typeface="+mj-cs"/>
              </a:rPr>
              <a:t>ans</a:t>
            </a:r>
            <a:r>
              <a:rPr lang="en-US" sz="3400" kern="1200" dirty="0">
                <a:solidFill>
                  <a:srgbClr val="FFFFFF"/>
                </a:solidFill>
                <a:latin typeface="+mj-lt"/>
                <a:ea typeface="+mj-ea"/>
                <a:cs typeface="+mj-cs"/>
              </a:rPr>
              <a:t/>
            </a:r>
            <a:br>
              <a:rPr lang="en-US" sz="3400" kern="1200" dirty="0">
                <a:solidFill>
                  <a:srgbClr val="FFFFFF"/>
                </a:solidFill>
                <a:latin typeface="+mj-lt"/>
                <a:ea typeface="+mj-ea"/>
                <a:cs typeface="+mj-cs"/>
              </a:rPr>
            </a:br>
            <a:r>
              <a:rPr lang="en-US" sz="3400" kern="1200" dirty="0" err="1">
                <a:solidFill>
                  <a:srgbClr val="FFFFFF"/>
                </a:solidFill>
                <a:latin typeface="+mj-lt"/>
                <a:ea typeface="+mj-ea"/>
                <a:cs typeface="+mj-cs"/>
              </a:rPr>
              <a:t>Schizophrénie</a:t>
            </a:r>
            <a:r>
              <a:rPr lang="en-US" sz="3400" kern="1200" dirty="0">
                <a:solidFill>
                  <a:srgbClr val="FFFFFF"/>
                </a:solidFill>
                <a:latin typeface="+mj-lt"/>
                <a:ea typeface="+mj-ea"/>
                <a:cs typeface="+mj-cs"/>
              </a:rPr>
              <a:t/>
            </a:r>
            <a:br>
              <a:rPr lang="en-US" sz="3400" kern="1200" dirty="0">
                <a:solidFill>
                  <a:srgbClr val="FFFFFF"/>
                </a:solidFill>
                <a:latin typeface="+mj-lt"/>
                <a:ea typeface="+mj-ea"/>
                <a:cs typeface="+mj-cs"/>
              </a:rPr>
            </a:br>
            <a:r>
              <a:rPr lang="en-US" sz="3400" kern="1200" dirty="0" err="1">
                <a:solidFill>
                  <a:srgbClr val="FFFFFF"/>
                </a:solidFill>
                <a:latin typeface="+mj-lt"/>
                <a:ea typeface="+mj-ea"/>
                <a:cs typeface="+mj-cs"/>
              </a:rPr>
              <a:t>Fumeur</a:t>
            </a:r>
            <a:r>
              <a:rPr lang="en-US" sz="3400" kern="1200" dirty="0">
                <a:solidFill>
                  <a:srgbClr val="FFFFFF"/>
                </a:solidFill>
                <a:latin typeface="+mj-lt"/>
                <a:ea typeface="+mj-ea"/>
                <a:cs typeface="+mj-cs"/>
              </a:rPr>
              <a:t> avec ATCD </a:t>
            </a:r>
            <a:r>
              <a:rPr lang="en-US" sz="3400" kern="1200" dirty="0" err="1">
                <a:solidFill>
                  <a:srgbClr val="FFFFFF"/>
                </a:solidFill>
                <a:latin typeface="+mj-lt"/>
                <a:ea typeface="+mj-ea"/>
                <a:cs typeface="+mj-cs"/>
              </a:rPr>
              <a:t>respiratoires</a:t>
            </a:r>
            <a:r>
              <a:rPr lang="en-US" sz="3400" kern="1200" dirty="0">
                <a:solidFill>
                  <a:srgbClr val="FFFFFF"/>
                </a:solidFill>
                <a:latin typeface="+mj-lt"/>
                <a:ea typeface="+mj-ea"/>
                <a:cs typeface="+mj-cs"/>
              </a:rPr>
              <a:t/>
            </a:r>
            <a:br>
              <a:rPr lang="en-US" sz="3400" kern="1200" dirty="0">
                <a:solidFill>
                  <a:srgbClr val="FFFFFF"/>
                </a:solidFill>
                <a:latin typeface="+mj-lt"/>
                <a:ea typeface="+mj-ea"/>
                <a:cs typeface="+mj-cs"/>
              </a:rPr>
            </a:br>
            <a:r>
              <a:rPr lang="en-US" sz="3400" kern="1200" dirty="0">
                <a:solidFill>
                  <a:srgbClr val="FFFFFF"/>
                </a:solidFill>
                <a:latin typeface="+mj-lt"/>
                <a:ea typeface="+mj-ea"/>
                <a:cs typeface="+mj-cs"/>
              </a:rPr>
              <a:t>Sous </a:t>
            </a:r>
            <a:r>
              <a:rPr lang="en-US" sz="3400" kern="1200" dirty="0" err="1">
                <a:solidFill>
                  <a:srgbClr val="FFFFFF"/>
                </a:solidFill>
                <a:latin typeface="+mj-lt"/>
                <a:ea typeface="+mj-ea"/>
                <a:cs typeface="+mj-cs"/>
              </a:rPr>
              <a:t>tutelle</a:t>
            </a:r>
            <a:r>
              <a:rPr lang="en-US" sz="3400" kern="1200" dirty="0">
                <a:solidFill>
                  <a:srgbClr val="FFFFFF"/>
                </a:solidFill>
                <a:latin typeface="+mj-lt"/>
                <a:ea typeface="+mj-ea"/>
                <a:cs typeface="+mj-cs"/>
              </a:rPr>
              <a:t> </a:t>
            </a:r>
            <a:endParaRPr lang="fr-FR" sz="3400" dirty="0"/>
          </a:p>
        </p:txBody>
      </p:sp>
      <p:sp>
        <p:nvSpPr>
          <p:cNvPr id="14" name="ZoneTexte 13">
            <a:extLst>
              <a:ext uri="{FF2B5EF4-FFF2-40B4-BE49-F238E27FC236}">
                <a16:creationId xmlns:a16="http://schemas.microsoft.com/office/drawing/2014/main" id="{FE21D1FA-B11B-45B9-B51F-E7FAC852742F}"/>
              </a:ext>
            </a:extLst>
          </p:cNvPr>
          <p:cNvSpPr txBox="1"/>
          <p:nvPr/>
        </p:nvSpPr>
        <p:spPr>
          <a:xfrm>
            <a:off x="36063" y="4955492"/>
            <a:ext cx="4568516" cy="615553"/>
          </a:xfrm>
          <a:prstGeom prst="rect">
            <a:avLst/>
          </a:prstGeom>
          <a:noFill/>
        </p:spPr>
        <p:txBody>
          <a:bodyPr wrap="square" rtlCol="0">
            <a:spAutoFit/>
          </a:bodyPr>
          <a:lstStyle/>
          <a:p>
            <a:pPr algn="ctr"/>
            <a:r>
              <a:rPr lang="fr-FR" sz="3400" dirty="0">
                <a:solidFill>
                  <a:schemeClr val="bg1"/>
                </a:solidFill>
                <a:latin typeface="+mj-lt"/>
              </a:rPr>
              <a:t>Suspicion de COVID </a:t>
            </a:r>
          </a:p>
        </p:txBody>
      </p:sp>
    </p:spTree>
    <p:extLst>
      <p:ext uri="{BB962C8B-B14F-4D97-AF65-F5344CB8AC3E}">
        <p14:creationId xmlns:p14="http://schemas.microsoft.com/office/powerpoint/2010/main" val="2811199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F143020D-1BBC-1745-8555-66CF68B6FE66}"/>
              </a:ext>
            </a:extLst>
          </p:cNvPr>
          <p:cNvSpPr txBox="1">
            <a:spLocks/>
          </p:cNvSpPr>
          <p:nvPr/>
        </p:nvSpPr>
        <p:spPr>
          <a:xfrm>
            <a:off x="830220" y="222821"/>
            <a:ext cx="9559636" cy="606520"/>
          </a:xfrm>
          <a:prstGeom prst="rect">
            <a:avLst/>
          </a:prstGeom>
          <a:noFill/>
        </p:spPr>
        <p:txBody>
          <a:bodyPr vert="horz" lIns="91396" tIns="45699" rIns="91396" bIns="45699" rtlCol="0" anchor="t">
            <a:normAutofit fontScale="97500"/>
          </a:bodyPr>
          <a:lstStyle>
            <a:lvl1pPr algn="l" defTabSz="913962"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3962" rtl="0" eaLnBrk="1" fontAlgn="auto" latinLnBrk="0" hangingPunct="1">
              <a:lnSpc>
                <a:spcPct val="90000"/>
              </a:lnSpc>
              <a:spcBef>
                <a:spcPct val="0"/>
              </a:spcBef>
              <a:spcAft>
                <a:spcPts val="0"/>
              </a:spcAft>
              <a:buClrTx/>
              <a:buSzTx/>
              <a:buFontTx/>
              <a:buNone/>
              <a:tabLst/>
              <a:defRPr/>
            </a:pPr>
            <a:r>
              <a:rPr kumimoji="0" lang="fr-FR" sz="3200" b="1" i="0" u="none" strike="noStrike" kern="1200" cap="none" spc="0" normalizeH="0" baseline="0" noProof="0" dirty="0">
                <a:ln>
                  <a:noFill/>
                </a:ln>
                <a:solidFill>
                  <a:srgbClr val="68A5B7"/>
                </a:solidFill>
                <a:effectLst/>
                <a:uLnTx/>
                <a:uFillTx/>
                <a:latin typeface="Century Gothic" panose="020B0502020202020204" pitchFamily="34" charset="0"/>
                <a:ea typeface="+mj-ea"/>
                <a:cs typeface="+mj-cs"/>
              </a:rPr>
              <a:t>Un constat grave : </a:t>
            </a:r>
            <a:r>
              <a:rPr kumimoji="0" lang="fr-FR" sz="32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j-ea"/>
                <a:cs typeface="+mj-cs"/>
              </a:rPr>
              <a:t>Baromètre  Handifaction </a:t>
            </a:r>
          </a:p>
        </p:txBody>
      </p:sp>
      <p:pic>
        <p:nvPicPr>
          <p:cNvPr id="8" name="Image 7">
            <a:extLst>
              <a:ext uri="{FF2B5EF4-FFF2-40B4-BE49-F238E27FC236}">
                <a16:creationId xmlns:a16="http://schemas.microsoft.com/office/drawing/2014/main" id="{BADF78A7-9F16-4CB3-9F91-B554E64869AE}"/>
              </a:ext>
            </a:extLst>
          </p:cNvPr>
          <p:cNvPicPr>
            <a:picLocks noChangeAspect="1"/>
          </p:cNvPicPr>
          <p:nvPr/>
        </p:nvPicPr>
        <p:blipFill>
          <a:blip r:embed="rId3"/>
          <a:stretch>
            <a:fillRect/>
          </a:stretch>
        </p:blipFill>
        <p:spPr>
          <a:xfrm>
            <a:off x="1227494" y="5199521"/>
            <a:ext cx="5515745" cy="1658479"/>
          </a:xfrm>
          <a:prstGeom prst="rect">
            <a:avLst/>
          </a:prstGeom>
        </p:spPr>
      </p:pic>
      <p:pic>
        <p:nvPicPr>
          <p:cNvPr id="2" name="Image 1">
            <a:extLst>
              <a:ext uri="{FF2B5EF4-FFF2-40B4-BE49-F238E27FC236}">
                <a16:creationId xmlns:a16="http://schemas.microsoft.com/office/drawing/2014/main" id="{4ADF283C-C6E1-4637-9476-3535A768C4B4}"/>
              </a:ext>
            </a:extLst>
          </p:cNvPr>
          <p:cNvPicPr>
            <a:picLocks noChangeAspect="1"/>
          </p:cNvPicPr>
          <p:nvPr/>
        </p:nvPicPr>
        <p:blipFill>
          <a:blip r:embed="rId4"/>
          <a:stretch>
            <a:fillRect/>
          </a:stretch>
        </p:blipFill>
        <p:spPr>
          <a:xfrm>
            <a:off x="368730" y="0"/>
            <a:ext cx="268247" cy="1329043"/>
          </a:xfrm>
          <a:prstGeom prst="rect">
            <a:avLst/>
          </a:prstGeom>
        </p:spPr>
      </p:pic>
      <p:pic>
        <p:nvPicPr>
          <p:cNvPr id="7" name="Image 6">
            <a:extLst>
              <a:ext uri="{FF2B5EF4-FFF2-40B4-BE49-F238E27FC236}">
                <a16:creationId xmlns:a16="http://schemas.microsoft.com/office/drawing/2014/main" id="{984ADC7F-4CA8-41A4-9EB2-93ACFFEFEC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197" y="829341"/>
            <a:ext cx="10174733" cy="4370180"/>
          </a:xfrm>
          <a:prstGeom prst="rect">
            <a:avLst/>
          </a:prstGeom>
        </p:spPr>
      </p:pic>
    </p:spTree>
    <p:extLst>
      <p:ext uri="{BB962C8B-B14F-4D97-AF65-F5344CB8AC3E}">
        <p14:creationId xmlns:p14="http://schemas.microsoft.com/office/powerpoint/2010/main" val="532218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33A3B6A-5FFA-4D2E-AA10-C7CA0373632E}"/>
              </a:ext>
            </a:extLst>
          </p:cNvPr>
          <p:cNvSpPr>
            <a:spLocks noGrp="1"/>
          </p:cNvSpPr>
          <p:nvPr>
            <p:ph idx="4294967295"/>
          </p:nvPr>
        </p:nvSpPr>
        <p:spPr>
          <a:xfrm>
            <a:off x="0" y="2425700"/>
            <a:ext cx="2795588" cy="692150"/>
          </a:xfrm>
          <a:effectLst/>
        </p:spPr>
        <p:txBody>
          <a:bodyPr>
            <a:normAutofit/>
          </a:bodyPr>
          <a:lstStyle/>
          <a:p>
            <a:pPr marL="0" indent="0" algn="ctr">
              <a:buNone/>
            </a:pPr>
            <a:r>
              <a:rPr lang="fr-FR" sz="4050" b="1" dirty="0">
                <a:solidFill>
                  <a:schemeClr val="accent1">
                    <a:lumMod val="20000"/>
                    <a:lumOff val="80000"/>
                  </a:schemeClr>
                </a:solidFill>
                <a:effectLst>
                  <a:glow rad="12700">
                    <a:schemeClr val="accent1">
                      <a:alpha val="59000"/>
                    </a:schemeClr>
                  </a:glow>
                </a:effectLst>
                <a:latin typeface="Century Gothic" panose="020B0502020202020204" pitchFamily="34" charset="0"/>
              </a:rPr>
              <a:t>SantéBD</a:t>
            </a:r>
          </a:p>
          <a:p>
            <a:pPr marL="0" indent="0">
              <a:buNone/>
            </a:pPr>
            <a:endParaRPr lang="fr-FR" dirty="0">
              <a:solidFill>
                <a:schemeClr val="accent1">
                  <a:lumMod val="20000"/>
                  <a:lumOff val="80000"/>
                </a:schemeClr>
              </a:solidFill>
              <a:effectLst>
                <a:glow rad="12700">
                  <a:schemeClr val="accent1">
                    <a:alpha val="59000"/>
                  </a:schemeClr>
                </a:glow>
              </a:effectLst>
            </a:endParaRPr>
          </a:p>
        </p:txBody>
      </p:sp>
      <p:sp>
        <p:nvSpPr>
          <p:cNvPr id="5" name="Espace réservé du contenu 2">
            <a:extLst>
              <a:ext uri="{FF2B5EF4-FFF2-40B4-BE49-F238E27FC236}">
                <a16:creationId xmlns:a16="http://schemas.microsoft.com/office/drawing/2014/main" id="{B7457E8E-1DA4-4111-B90C-5E6035234A13}"/>
              </a:ext>
            </a:extLst>
          </p:cNvPr>
          <p:cNvSpPr txBox="1">
            <a:spLocks/>
          </p:cNvSpPr>
          <p:nvPr/>
        </p:nvSpPr>
        <p:spPr>
          <a:xfrm>
            <a:off x="1825088" y="3004908"/>
            <a:ext cx="4069959" cy="443712"/>
          </a:xfrm>
          <a:prstGeom prst="rect">
            <a:avLst/>
          </a:prstGeom>
        </p:spPr>
        <p:txBody>
          <a:bodyPr vert="horz" lIns="68547" tIns="34274" rIns="68547" bIns="3427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50" b="1" dirty="0">
                <a:solidFill>
                  <a:schemeClr val="bg1">
                    <a:lumMod val="85000"/>
                  </a:schemeClr>
                </a:solidFill>
                <a:latin typeface="Century Gothic" panose="020B0502020202020204" pitchFamily="34" charset="0"/>
              </a:rPr>
              <a:t>Des bandes dessinées personnalisées</a:t>
            </a:r>
            <a:br>
              <a:rPr lang="fr-FR" sz="1350" b="1" dirty="0">
                <a:solidFill>
                  <a:schemeClr val="bg1">
                    <a:lumMod val="85000"/>
                  </a:schemeClr>
                </a:solidFill>
                <a:latin typeface="Century Gothic" panose="020B0502020202020204" pitchFamily="34" charset="0"/>
              </a:rPr>
            </a:br>
            <a:r>
              <a:rPr lang="fr-FR" sz="1350" b="1" dirty="0">
                <a:solidFill>
                  <a:schemeClr val="bg1">
                    <a:lumMod val="85000"/>
                  </a:schemeClr>
                </a:solidFill>
                <a:latin typeface="Century Gothic" panose="020B0502020202020204" pitchFamily="34" charset="0"/>
              </a:rPr>
              <a:t>pour mieux communiquer et avoir moins peur</a:t>
            </a:r>
          </a:p>
          <a:p>
            <a:pPr marL="0" indent="0" algn="ctr">
              <a:buNone/>
            </a:pPr>
            <a:endParaRPr lang="fr-FR" sz="1350" b="1" dirty="0">
              <a:latin typeface="Century Gothic" panose="020B0502020202020204" pitchFamily="34" charset="0"/>
            </a:endParaRPr>
          </a:p>
        </p:txBody>
      </p:sp>
      <p:pic>
        <p:nvPicPr>
          <p:cNvPr id="6" name="Image 5" descr="Outils divers.jpeg">
            <a:extLst>
              <a:ext uri="{FF2B5EF4-FFF2-40B4-BE49-F238E27FC236}">
                <a16:creationId xmlns:a16="http://schemas.microsoft.com/office/drawing/2014/main" id="{5AC54EFE-5E66-984D-BF71-6B338AC0D09D}"/>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2094998" y="3624288"/>
            <a:ext cx="3496049" cy="1293254"/>
          </a:xfrm>
          <a:prstGeom prst="rect">
            <a:avLst/>
          </a:prstGeom>
          <a:effectLst/>
        </p:spPr>
      </p:pic>
      <p:pic>
        <p:nvPicPr>
          <p:cNvPr id="10" name="Image 9">
            <a:extLst>
              <a:ext uri="{FF2B5EF4-FFF2-40B4-BE49-F238E27FC236}">
                <a16:creationId xmlns:a16="http://schemas.microsoft.com/office/drawing/2014/main" id="{C98859D3-8F8C-4C0B-8BD9-E3B1ACA62244}"/>
              </a:ext>
            </a:extLst>
          </p:cNvPr>
          <p:cNvPicPr>
            <a:picLocks noChangeAspect="1"/>
          </p:cNvPicPr>
          <p:nvPr/>
        </p:nvPicPr>
        <p:blipFill>
          <a:blip r:embed="rId4"/>
          <a:stretch>
            <a:fillRect/>
          </a:stretch>
        </p:blipFill>
        <p:spPr>
          <a:xfrm>
            <a:off x="9026769" y="4502820"/>
            <a:ext cx="3227049" cy="2355180"/>
          </a:xfrm>
          <a:prstGeom prst="rect">
            <a:avLst/>
          </a:prstGeom>
        </p:spPr>
      </p:pic>
      <p:pic>
        <p:nvPicPr>
          <p:cNvPr id="11" name="Image 10" descr="Une image contenant dessin&#10;&#10;Description générée automatiquement">
            <a:extLst>
              <a:ext uri="{FF2B5EF4-FFF2-40B4-BE49-F238E27FC236}">
                <a16:creationId xmlns:a16="http://schemas.microsoft.com/office/drawing/2014/main" id="{89F51C70-044A-451D-8CAE-5EF76E43DA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513181" y="5531403"/>
            <a:ext cx="2337970" cy="1232890"/>
          </a:xfrm>
          <a:prstGeom prst="rect">
            <a:avLst/>
          </a:prstGeom>
        </p:spPr>
      </p:pic>
      <p:sp>
        <p:nvSpPr>
          <p:cNvPr id="8" name="Titre 1">
            <a:extLst>
              <a:ext uri="{FF2B5EF4-FFF2-40B4-BE49-F238E27FC236}">
                <a16:creationId xmlns:a16="http://schemas.microsoft.com/office/drawing/2014/main" id="{86FA8E67-9D57-B04F-8471-4F33E2657824}"/>
              </a:ext>
            </a:extLst>
          </p:cNvPr>
          <p:cNvSpPr txBox="1">
            <a:spLocks/>
          </p:cNvSpPr>
          <p:nvPr/>
        </p:nvSpPr>
        <p:spPr>
          <a:xfrm>
            <a:off x="2152650" y="857253"/>
            <a:ext cx="8515350" cy="994172"/>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latin typeface="Century Gothic" panose="020B0502020202020204" pitchFamily="34" charset="0"/>
              </a:rPr>
              <a:t>2 outils gratuits et complémentaires</a:t>
            </a:r>
          </a:p>
          <a:p>
            <a:r>
              <a:rPr lang="fr-FR" sz="2800" b="1" dirty="0">
                <a:latin typeface="Century Gothic" panose="020B0502020202020204" pitchFamily="34" charset="0"/>
              </a:rPr>
              <a:t>pour </a:t>
            </a:r>
            <a:r>
              <a:rPr lang="fr-FR" sz="2800" b="1" dirty="0">
                <a:latin typeface="Century Gothic" panose="020B0502020202020204" pitchFamily="34" charset="0"/>
                <a:ea typeface="Open Sans" panose="020B0606030504020204" pitchFamily="34" charset="0"/>
                <a:cs typeface="Open Sans" panose="020B0606030504020204" pitchFamily="34" charset="0"/>
              </a:rPr>
              <a:t>faciliter l’accès aux soins</a:t>
            </a:r>
            <a:endParaRPr lang="fr-FR" sz="2800" b="1" dirty="0">
              <a:latin typeface="Century Gothic" panose="020B0502020202020204" pitchFamily="34" charset="0"/>
            </a:endParaRPr>
          </a:p>
        </p:txBody>
      </p:sp>
      <p:sp>
        <p:nvSpPr>
          <p:cNvPr id="9" name="Rectangle 8">
            <a:extLst>
              <a:ext uri="{FF2B5EF4-FFF2-40B4-BE49-F238E27FC236}">
                <a16:creationId xmlns:a16="http://schemas.microsoft.com/office/drawing/2014/main" id="{1B8164B4-C336-E94B-B629-5B76101CA1B9}"/>
              </a:ext>
            </a:extLst>
          </p:cNvPr>
          <p:cNvSpPr/>
          <p:nvPr/>
        </p:nvSpPr>
        <p:spPr>
          <a:xfrm>
            <a:off x="1825086" y="845006"/>
            <a:ext cx="200722" cy="994172"/>
          </a:xfrm>
          <a:prstGeom prst="rect">
            <a:avLst/>
          </a:prstGeom>
          <a:solidFill>
            <a:srgbClr val="D8ECEB"/>
          </a:solidFill>
          <a:ln>
            <a:noFill/>
          </a:ln>
        </p:spPr>
        <p:style>
          <a:lnRef idx="2">
            <a:schemeClr val="accent1">
              <a:shade val="50000"/>
            </a:schemeClr>
          </a:lnRef>
          <a:fillRef idx="1">
            <a:schemeClr val="accent1"/>
          </a:fillRef>
          <a:effectRef idx="0">
            <a:schemeClr val="accent1"/>
          </a:effectRef>
          <a:fontRef idx="minor">
            <a:schemeClr val="lt1"/>
          </a:fontRef>
        </p:style>
        <p:txBody>
          <a:bodyPr lIns="68547" tIns="34274" rIns="68547" bIns="34274" rtlCol="0" anchor="ctr"/>
          <a:lstStyle/>
          <a:p>
            <a:pPr algn="ctr"/>
            <a:endParaRPr lang="fr-FR" sz="1350" dirty="0">
              <a:highlight>
                <a:srgbClr val="1CB4C2"/>
              </a:highlight>
            </a:endParaRPr>
          </a:p>
        </p:txBody>
      </p:sp>
      <p:sp>
        <p:nvSpPr>
          <p:cNvPr id="12" name="Espace réservé du contenu 2">
            <a:extLst>
              <a:ext uri="{FF2B5EF4-FFF2-40B4-BE49-F238E27FC236}">
                <a16:creationId xmlns:a16="http://schemas.microsoft.com/office/drawing/2014/main" id="{BD05693C-8098-7A41-9CA9-8FDD6D11DCDF}"/>
              </a:ext>
            </a:extLst>
          </p:cNvPr>
          <p:cNvSpPr txBox="1">
            <a:spLocks/>
          </p:cNvSpPr>
          <p:nvPr/>
        </p:nvSpPr>
        <p:spPr>
          <a:xfrm>
            <a:off x="6362526" y="2440377"/>
            <a:ext cx="3923653" cy="66191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4050" b="1" dirty="0">
                <a:solidFill>
                  <a:srgbClr val="1CB4C2"/>
                </a:solidFill>
                <a:latin typeface="Century Gothic" panose="020B0502020202020204" pitchFamily="34" charset="0"/>
              </a:rPr>
              <a:t>HandiConnect</a:t>
            </a:r>
          </a:p>
          <a:p>
            <a:endParaRPr lang="fr-FR" sz="4050" dirty="0"/>
          </a:p>
        </p:txBody>
      </p:sp>
      <p:sp>
        <p:nvSpPr>
          <p:cNvPr id="13" name="Espace réservé du contenu 2">
            <a:extLst>
              <a:ext uri="{FF2B5EF4-FFF2-40B4-BE49-F238E27FC236}">
                <a16:creationId xmlns:a16="http://schemas.microsoft.com/office/drawing/2014/main" id="{F365794C-DD2D-3E45-8FD6-B09A265DCCE1}"/>
              </a:ext>
            </a:extLst>
          </p:cNvPr>
          <p:cNvSpPr txBox="1">
            <a:spLocks/>
          </p:cNvSpPr>
          <p:nvPr/>
        </p:nvSpPr>
        <p:spPr>
          <a:xfrm>
            <a:off x="6158429" y="3052742"/>
            <a:ext cx="4351308" cy="443711"/>
          </a:xfrm>
          <a:prstGeom prst="rect">
            <a:avLst/>
          </a:prstGeom>
        </p:spPr>
        <p:txBody>
          <a:bodyPr vert="horz" lIns="68547" tIns="34274" rIns="68547" bIns="3427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50" b="1" dirty="0">
                <a:latin typeface="Century Gothic" panose="020B0502020202020204" pitchFamily="34" charset="0"/>
              </a:rPr>
              <a:t>Un site ressource pour les professionnels de santé</a:t>
            </a:r>
          </a:p>
          <a:p>
            <a:pPr marL="0" indent="0" algn="ctr">
              <a:buNone/>
            </a:pPr>
            <a:endParaRPr lang="fr-FR" sz="1350" b="1" dirty="0">
              <a:latin typeface="Century Gothic" panose="020B0502020202020204" pitchFamily="34" charset="0"/>
            </a:endParaRPr>
          </a:p>
        </p:txBody>
      </p:sp>
      <p:pic>
        <p:nvPicPr>
          <p:cNvPr id="14" name="Image 13" descr="Une image contenant texte, capture d’écran, écran&#10;&#10;Description générée automatiquement">
            <a:extLst>
              <a:ext uri="{FF2B5EF4-FFF2-40B4-BE49-F238E27FC236}">
                <a16:creationId xmlns:a16="http://schemas.microsoft.com/office/drawing/2014/main" id="{CEEEADEF-9269-7C42-BFA8-57689F126B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0875" y="3226764"/>
            <a:ext cx="2972306" cy="1985666"/>
          </a:xfrm>
          <a:prstGeom prst="rect">
            <a:avLst/>
          </a:prstGeom>
        </p:spPr>
      </p:pic>
    </p:spTree>
    <p:extLst>
      <p:ext uri="{BB962C8B-B14F-4D97-AF65-F5344CB8AC3E}">
        <p14:creationId xmlns:p14="http://schemas.microsoft.com/office/powerpoint/2010/main" val="40111229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hlinkClick r:id="rId3"/>
            <a:extLst>
              <a:ext uri="{FF2B5EF4-FFF2-40B4-BE49-F238E27FC236}">
                <a16:creationId xmlns:a16="http://schemas.microsoft.com/office/drawing/2014/main" id="{38DF4F1F-B7C0-432A-9BB9-A222A330FCF8}"/>
              </a:ext>
            </a:extLst>
          </p:cNvPr>
          <p:cNvPicPr>
            <a:picLocks noChangeAspect="1"/>
          </p:cNvPicPr>
          <p:nvPr/>
        </p:nvPicPr>
        <p:blipFill>
          <a:blip r:embed="rId4"/>
          <a:stretch>
            <a:fillRect/>
          </a:stretch>
        </p:blipFill>
        <p:spPr>
          <a:xfrm>
            <a:off x="0" y="624750"/>
            <a:ext cx="12192000" cy="5608499"/>
          </a:xfrm>
          <a:prstGeom prst="rect">
            <a:avLst/>
          </a:prstGeom>
        </p:spPr>
      </p:pic>
    </p:spTree>
    <p:extLst>
      <p:ext uri="{BB962C8B-B14F-4D97-AF65-F5344CB8AC3E}">
        <p14:creationId xmlns:p14="http://schemas.microsoft.com/office/powerpoint/2010/main" val="28538949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4BBA34C8-B473-40D9-BC8B-571A787EC1CF}"/>
              </a:ext>
            </a:extLst>
          </p:cNvPr>
          <p:cNvPicPr>
            <a:picLocks noChangeAspect="1"/>
          </p:cNvPicPr>
          <p:nvPr/>
        </p:nvPicPr>
        <p:blipFill>
          <a:blip r:embed="rId3"/>
          <a:stretch>
            <a:fillRect/>
          </a:stretch>
        </p:blipFill>
        <p:spPr>
          <a:xfrm>
            <a:off x="0" y="730508"/>
            <a:ext cx="12192000" cy="6127492"/>
          </a:xfrm>
          <a:prstGeom prst="rect">
            <a:avLst/>
          </a:prstGeom>
        </p:spPr>
      </p:pic>
      <p:pic>
        <p:nvPicPr>
          <p:cNvPr id="10" name="Image 9">
            <a:extLst>
              <a:ext uri="{FF2B5EF4-FFF2-40B4-BE49-F238E27FC236}">
                <a16:creationId xmlns:a16="http://schemas.microsoft.com/office/drawing/2014/main" id="{DCD3B464-9898-46AC-8CDE-1F2F025992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2772" y="-430981"/>
            <a:ext cx="3100216" cy="1745874"/>
          </a:xfrm>
          <a:prstGeom prst="rect">
            <a:avLst/>
          </a:prstGeom>
        </p:spPr>
      </p:pic>
    </p:spTree>
    <p:extLst>
      <p:ext uri="{BB962C8B-B14F-4D97-AF65-F5344CB8AC3E}">
        <p14:creationId xmlns:p14="http://schemas.microsoft.com/office/powerpoint/2010/main" val="19239608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F59C64B3-B1B1-4216-8886-41FEBD640CDB}"/>
              </a:ext>
            </a:extLst>
          </p:cNvPr>
          <p:cNvPicPr>
            <a:picLocks noChangeAspect="1"/>
          </p:cNvPicPr>
          <p:nvPr/>
        </p:nvPicPr>
        <p:blipFill>
          <a:blip r:embed="rId3"/>
          <a:stretch>
            <a:fillRect/>
          </a:stretch>
        </p:blipFill>
        <p:spPr>
          <a:xfrm>
            <a:off x="0" y="815389"/>
            <a:ext cx="12192000" cy="6042611"/>
          </a:xfrm>
          <a:prstGeom prst="rect">
            <a:avLst/>
          </a:prstGeom>
        </p:spPr>
      </p:pic>
      <p:pic>
        <p:nvPicPr>
          <p:cNvPr id="4" name="Image 3">
            <a:extLst>
              <a:ext uri="{FF2B5EF4-FFF2-40B4-BE49-F238E27FC236}">
                <a16:creationId xmlns:a16="http://schemas.microsoft.com/office/drawing/2014/main" id="{65A2E189-F4E7-48AE-8DB6-6C38DA57B5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6557" y="-430980"/>
            <a:ext cx="3100216" cy="1745874"/>
          </a:xfrm>
          <a:prstGeom prst="rect">
            <a:avLst/>
          </a:prstGeom>
        </p:spPr>
      </p:pic>
    </p:spTree>
    <p:extLst>
      <p:ext uri="{BB962C8B-B14F-4D97-AF65-F5344CB8AC3E}">
        <p14:creationId xmlns:p14="http://schemas.microsoft.com/office/powerpoint/2010/main" val="26158708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C411023-29AA-43CD-9E54-A1287919F266}"/>
              </a:ext>
            </a:extLst>
          </p:cNvPr>
          <p:cNvPicPr>
            <a:picLocks noChangeAspect="1"/>
          </p:cNvPicPr>
          <p:nvPr/>
        </p:nvPicPr>
        <p:blipFill>
          <a:blip r:embed="rId3"/>
          <a:stretch>
            <a:fillRect/>
          </a:stretch>
        </p:blipFill>
        <p:spPr>
          <a:xfrm>
            <a:off x="1337261" y="642937"/>
            <a:ext cx="9286875" cy="4867275"/>
          </a:xfrm>
          <a:prstGeom prst="rect">
            <a:avLst/>
          </a:prstGeom>
        </p:spPr>
      </p:pic>
      <p:pic>
        <p:nvPicPr>
          <p:cNvPr id="5" name="Image 4">
            <a:extLst>
              <a:ext uri="{FF2B5EF4-FFF2-40B4-BE49-F238E27FC236}">
                <a16:creationId xmlns:a16="http://schemas.microsoft.com/office/drawing/2014/main" id="{A26A219F-31CB-4C3E-BF91-638C82CF6122}"/>
              </a:ext>
            </a:extLst>
          </p:cNvPr>
          <p:cNvPicPr>
            <a:picLocks noChangeAspect="1"/>
          </p:cNvPicPr>
          <p:nvPr/>
        </p:nvPicPr>
        <p:blipFill>
          <a:blip r:embed="rId4"/>
          <a:stretch>
            <a:fillRect/>
          </a:stretch>
        </p:blipFill>
        <p:spPr>
          <a:xfrm>
            <a:off x="1567864" y="3781425"/>
            <a:ext cx="8639175" cy="3076575"/>
          </a:xfrm>
          <a:prstGeom prst="rect">
            <a:avLst/>
          </a:prstGeom>
        </p:spPr>
      </p:pic>
      <p:pic>
        <p:nvPicPr>
          <p:cNvPr id="4" name="Image 3">
            <a:extLst>
              <a:ext uri="{FF2B5EF4-FFF2-40B4-BE49-F238E27FC236}">
                <a16:creationId xmlns:a16="http://schemas.microsoft.com/office/drawing/2014/main" id="{DDC63044-6631-49FC-BCC1-04BEE0516F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772" y="-430981"/>
            <a:ext cx="3100216" cy="1745874"/>
          </a:xfrm>
          <a:prstGeom prst="rect">
            <a:avLst/>
          </a:prstGeom>
        </p:spPr>
      </p:pic>
    </p:spTree>
    <p:extLst>
      <p:ext uri="{BB962C8B-B14F-4D97-AF65-F5344CB8AC3E}">
        <p14:creationId xmlns:p14="http://schemas.microsoft.com/office/powerpoint/2010/main" val="4057479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0E5F46D3-9D95-4270-8BB2-0B97FEDE26EF}"/>
              </a:ext>
            </a:extLst>
          </p:cNvPr>
          <p:cNvPicPr>
            <a:picLocks noChangeAspect="1"/>
          </p:cNvPicPr>
          <p:nvPr/>
        </p:nvPicPr>
        <p:blipFill>
          <a:blip r:embed="rId3"/>
          <a:stretch>
            <a:fillRect/>
          </a:stretch>
        </p:blipFill>
        <p:spPr>
          <a:xfrm>
            <a:off x="1415965" y="0"/>
            <a:ext cx="9763125" cy="4981575"/>
          </a:xfrm>
          <a:prstGeom prst="rect">
            <a:avLst/>
          </a:prstGeom>
        </p:spPr>
      </p:pic>
      <p:pic>
        <p:nvPicPr>
          <p:cNvPr id="7" name="Image 6">
            <a:extLst>
              <a:ext uri="{FF2B5EF4-FFF2-40B4-BE49-F238E27FC236}">
                <a16:creationId xmlns:a16="http://schemas.microsoft.com/office/drawing/2014/main" id="{57C49C04-0DDF-41A3-B9AD-3CB9D9E27429}"/>
              </a:ext>
            </a:extLst>
          </p:cNvPr>
          <p:cNvPicPr>
            <a:picLocks noChangeAspect="1"/>
          </p:cNvPicPr>
          <p:nvPr/>
        </p:nvPicPr>
        <p:blipFill>
          <a:blip r:embed="rId4"/>
          <a:stretch>
            <a:fillRect/>
          </a:stretch>
        </p:blipFill>
        <p:spPr>
          <a:xfrm>
            <a:off x="1777914" y="2924175"/>
            <a:ext cx="9039225" cy="3933825"/>
          </a:xfrm>
          <a:prstGeom prst="rect">
            <a:avLst/>
          </a:prstGeom>
        </p:spPr>
      </p:pic>
      <p:pic>
        <p:nvPicPr>
          <p:cNvPr id="4" name="Image 3">
            <a:extLst>
              <a:ext uri="{FF2B5EF4-FFF2-40B4-BE49-F238E27FC236}">
                <a16:creationId xmlns:a16="http://schemas.microsoft.com/office/drawing/2014/main" id="{1AE87D97-186B-434F-9EB7-82508EDEF1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772" y="-430981"/>
            <a:ext cx="3100216" cy="1745874"/>
          </a:xfrm>
          <a:prstGeom prst="rect">
            <a:avLst/>
          </a:prstGeom>
        </p:spPr>
      </p:pic>
    </p:spTree>
    <p:extLst>
      <p:ext uri="{BB962C8B-B14F-4D97-AF65-F5344CB8AC3E}">
        <p14:creationId xmlns:p14="http://schemas.microsoft.com/office/powerpoint/2010/main" val="343350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3"/>
            <a:extLst>
              <a:ext uri="{FF2B5EF4-FFF2-40B4-BE49-F238E27FC236}">
                <a16:creationId xmlns:a16="http://schemas.microsoft.com/office/drawing/2014/main" id="{7474F97A-B8FB-472B-B233-586B8CB69FB4}"/>
              </a:ext>
            </a:extLst>
          </p:cNvPr>
          <p:cNvPicPr>
            <a:picLocks noChangeAspect="1"/>
          </p:cNvPicPr>
          <p:nvPr/>
        </p:nvPicPr>
        <p:blipFill>
          <a:blip r:embed="rId4"/>
          <a:stretch>
            <a:fillRect/>
          </a:stretch>
        </p:blipFill>
        <p:spPr>
          <a:xfrm>
            <a:off x="-132772" y="1961433"/>
            <a:ext cx="12192000" cy="5518676"/>
          </a:xfrm>
          <a:prstGeom prst="rect">
            <a:avLst/>
          </a:prstGeom>
        </p:spPr>
      </p:pic>
      <p:pic>
        <p:nvPicPr>
          <p:cNvPr id="6" name="Image 5">
            <a:extLst>
              <a:ext uri="{FF2B5EF4-FFF2-40B4-BE49-F238E27FC236}">
                <a16:creationId xmlns:a16="http://schemas.microsoft.com/office/drawing/2014/main" id="{0A204F7B-DB67-41D8-A2F8-33C1BC264804}"/>
              </a:ext>
            </a:extLst>
          </p:cNvPr>
          <p:cNvPicPr>
            <a:picLocks noChangeAspect="1"/>
          </p:cNvPicPr>
          <p:nvPr/>
        </p:nvPicPr>
        <p:blipFill>
          <a:blip r:embed="rId5"/>
          <a:stretch>
            <a:fillRect/>
          </a:stretch>
        </p:blipFill>
        <p:spPr>
          <a:xfrm>
            <a:off x="0" y="0"/>
            <a:ext cx="12192000" cy="3305225"/>
          </a:xfrm>
          <a:prstGeom prst="rect">
            <a:avLst/>
          </a:prstGeom>
        </p:spPr>
      </p:pic>
    </p:spTree>
    <p:extLst>
      <p:ext uri="{BB962C8B-B14F-4D97-AF65-F5344CB8AC3E}">
        <p14:creationId xmlns:p14="http://schemas.microsoft.com/office/powerpoint/2010/main" val="563305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F90F8F5-EB7B-4E2F-B39C-E5E2B5925659}"/>
              </a:ext>
            </a:extLst>
          </p:cNvPr>
          <p:cNvPicPr>
            <a:picLocks noChangeAspect="1"/>
          </p:cNvPicPr>
          <p:nvPr/>
        </p:nvPicPr>
        <p:blipFill>
          <a:blip r:embed="rId3"/>
          <a:stretch>
            <a:fillRect/>
          </a:stretch>
        </p:blipFill>
        <p:spPr>
          <a:xfrm>
            <a:off x="0" y="0"/>
            <a:ext cx="12183739" cy="6457700"/>
          </a:xfrm>
          <a:prstGeom prst="rect">
            <a:avLst/>
          </a:prstGeom>
        </p:spPr>
      </p:pic>
    </p:spTree>
    <p:extLst>
      <p:ext uri="{BB962C8B-B14F-4D97-AF65-F5344CB8AC3E}">
        <p14:creationId xmlns:p14="http://schemas.microsoft.com/office/powerpoint/2010/main" val="2285974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E6CC8100-1D57-4694-B3D3-78BC2FB44839}"/>
              </a:ext>
            </a:extLst>
          </p:cNvPr>
          <p:cNvPicPr>
            <a:picLocks noChangeAspect="1"/>
          </p:cNvPicPr>
          <p:nvPr/>
        </p:nvPicPr>
        <p:blipFill>
          <a:blip r:embed="rId3"/>
          <a:stretch>
            <a:fillRect/>
          </a:stretch>
        </p:blipFill>
        <p:spPr>
          <a:xfrm>
            <a:off x="8572500" y="4224194"/>
            <a:ext cx="3619500" cy="2641600"/>
          </a:xfrm>
          <a:prstGeom prst="rect">
            <a:avLst/>
          </a:prstGeom>
        </p:spPr>
      </p:pic>
      <p:sp>
        <p:nvSpPr>
          <p:cNvPr id="3" name="Espace réservé du contenu 2">
            <a:extLst>
              <a:ext uri="{FF2B5EF4-FFF2-40B4-BE49-F238E27FC236}">
                <a16:creationId xmlns:a16="http://schemas.microsoft.com/office/drawing/2014/main" id="{333A3B6A-5FFA-4D2E-AA10-C7CA0373632E}"/>
              </a:ext>
            </a:extLst>
          </p:cNvPr>
          <p:cNvSpPr>
            <a:spLocks noGrp="1"/>
          </p:cNvSpPr>
          <p:nvPr>
            <p:ph idx="4294967295"/>
          </p:nvPr>
        </p:nvSpPr>
        <p:spPr>
          <a:xfrm>
            <a:off x="0" y="2425700"/>
            <a:ext cx="2795588" cy="692150"/>
          </a:xfrm>
        </p:spPr>
        <p:txBody>
          <a:bodyPr>
            <a:normAutofit/>
          </a:bodyPr>
          <a:lstStyle/>
          <a:p>
            <a:pPr marL="0" indent="0" algn="ctr">
              <a:buNone/>
            </a:pPr>
            <a:r>
              <a:rPr lang="fr-FR" sz="4050" b="1" dirty="0">
                <a:solidFill>
                  <a:srgbClr val="3974B9"/>
                </a:solidFill>
                <a:latin typeface="Century Gothic" panose="020B0502020202020204" pitchFamily="34" charset="0"/>
              </a:rPr>
              <a:t>SantéBD</a:t>
            </a:r>
          </a:p>
          <a:p>
            <a:pPr marL="0" indent="0">
              <a:buNone/>
            </a:pPr>
            <a:endParaRPr lang="fr-FR" dirty="0"/>
          </a:p>
        </p:txBody>
      </p:sp>
      <p:sp>
        <p:nvSpPr>
          <p:cNvPr id="5" name="Espace réservé du contenu 2">
            <a:extLst>
              <a:ext uri="{FF2B5EF4-FFF2-40B4-BE49-F238E27FC236}">
                <a16:creationId xmlns:a16="http://schemas.microsoft.com/office/drawing/2014/main" id="{B7457E8E-1DA4-4111-B90C-5E6035234A13}"/>
              </a:ext>
            </a:extLst>
          </p:cNvPr>
          <p:cNvSpPr txBox="1">
            <a:spLocks/>
          </p:cNvSpPr>
          <p:nvPr/>
        </p:nvSpPr>
        <p:spPr>
          <a:xfrm>
            <a:off x="1825088" y="3004908"/>
            <a:ext cx="4069959" cy="443712"/>
          </a:xfrm>
          <a:prstGeom prst="rect">
            <a:avLst/>
          </a:prstGeom>
        </p:spPr>
        <p:txBody>
          <a:bodyPr vert="horz" lIns="68547" tIns="34274" rIns="68547" bIns="3427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50" b="1" dirty="0">
                <a:latin typeface="Century Gothic" panose="020B0502020202020204" pitchFamily="34" charset="0"/>
              </a:rPr>
              <a:t>Des bandes dessinées personnalisées</a:t>
            </a:r>
            <a:br>
              <a:rPr lang="fr-FR" sz="1350" b="1" dirty="0">
                <a:latin typeface="Century Gothic" panose="020B0502020202020204" pitchFamily="34" charset="0"/>
              </a:rPr>
            </a:br>
            <a:r>
              <a:rPr lang="fr-FR" sz="1350" b="1" dirty="0">
                <a:latin typeface="Century Gothic" panose="020B0502020202020204" pitchFamily="34" charset="0"/>
              </a:rPr>
              <a:t>pour mieux communiquer et avoir moins peur</a:t>
            </a:r>
          </a:p>
          <a:p>
            <a:pPr marL="0" indent="0" algn="ctr">
              <a:buNone/>
            </a:pPr>
            <a:endParaRPr lang="fr-FR" sz="1350" b="1" dirty="0">
              <a:latin typeface="Century Gothic" panose="020B0502020202020204" pitchFamily="34" charset="0"/>
            </a:endParaRPr>
          </a:p>
        </p:txBody>
      </p:sp>
      <p:pic>
        <p:nvPicPr>
          <p:cNvPr id="6" name="Image 5" descr="Outils divers.jpeg">
            <a:extLst>
              <a:ext uri="{FF2B5EF4-FFF2-40B4-BE49-F238E27FC236}">
                <a16:creationId xmlns:a16="http://schemas.microsoft.com/office/drawing/2014/main" id="{5AC54EFE-5E66-984D-BF71-6B338AC0D0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998" y="3624288"/>
            <a:ext cx="3496049" cy="1293254"/>
          </a:xfrm>
          <a:prstGeom prst="rect">
            <a:avLst/>
          </a:prstGeom>
        </p:spPr>
      </p:pic>
      <p:sp>
        <p:nvSpPr>
          <p:cNvPr id="8" name="Titre 1">
            <a:extLst>
              <a:ext uri="{FF2B5EF4-FFF2-40B4-BE49-F238E27FC236}">
                <a16:creationId xmlns:a16="http://schemas.microsoft.com/office/drawing/2014/main" id="{86FA8E67-9D57-B04F-8471-4F33E2657824}"/>
              </a:ext>
            </a:extLst>
          </p:cNvPr>
          <p:cNvSpPr txBox="1">
            <a:spLocks/>
          </p:cNvSpPr>
          <p:nvPr/>
        </p:nvSpPr>
        <p:spPr>
          <a:xfrm>
            <a:off x="2711624" y="1219534"/>
            <a:ext cx="8515350" cy="994172"/>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00" b="1" dirty="0">
                <a:latin typeface="Century Gothic" panose="020B0502020202020204" pitchFamily="34" charset="0"/>
              </a:rPr>
              <a:t>2 outils gratuits et complémentaires</a:t>
            </a:r>
          </a:p>
          <a:p>
            <a:r>
              <a:rPr lang="fr-FR" sz="2700" b="1" dirty="0">
                <a:latin typeface="Century Gothic" panose="020B0502020202020204" pitchFamily="34" charset="0"/>
              </a:rPr>
              <a:t>pour un accès aux soins universel </a:t>
            </a:r>
            <a:endParaRPr lang="fr-FR" sz="2700" b="1" dirty="0">
              <a:solidFill>
                <a:srgbClr val="3974B9"/>
              </a:solidFill>
              <a:latin typeface="Century Gothic" panose="020B0502020202020204" pitchFamily="34" charset="0"/>
            </a:endParaRPr>
          </a:p>
        </p:txBody>
      </p:sp>
      <p:sp>
        <p:nvSpPr>
          <p:cNvPr id="9" name="Rectangle 8">
            <a:extLst>
              <a:ext uri="{FF2B5EF4-FFF2-40B4-BE49-F238E27FC236}">
                <a16:creationId xmlns:a16="http://schemas.microsoft.com/office/drawing/2014/main" id="{1B8164B4-C336-E94B-B629-5B76101CA1B9}"/>
              </a:ext>
            </a:extLst>
          </p:cNvPr>
          <p:cNvSpPr/>
          <p:nvPr/>
        </p:nvSpPr>
        <p:spPr>
          <a:xfrm>
            <a:off x="2218180" y="1125498"/>
            <a:ext cx="200722" cy="994172"/>
          </a:xfrm>
          <a:prstGeom prst="rect">
            <a:avLst/>
          </a:prstGeom>
          <a:solidFill>
            <a:srgbClr val="D8ECEB"/>
          </a:solidFill>
          <a:ln>
            <a:noFill/>
          </a:ln>
        </p:spPr>
        <p:style>
          <a:lnRef idx="2">
            <a:schemeClr val="accent1">
              <a:shade val="50000"/>
            </a:schemeClr>
          </a:lnRef>
          <a:fillRef idx="1">
            <a:schemeClr val="accent1"/>
          </a:fillRef>
          <a:effectRef idx="0">
            <a:schemeClr val="accent1"/>
          </a:effectRef>
          <a:fontRef idx="minor">
            <a:schemeClr val="lt1"/>
          </a:fontRef>
        </p:style>
        <p:txBody>
          <a:bodyPr lIns="68547" tIns="34274" rIns="68547" bIns="34274" rtlCol="0" anchor="ctr"/>
          <a:lstStyle/>
          <a:p>
            <a:pPr algn="ctr"/>
            <a:endParaRPr lang="fr-FR" sz="1350" dirty="0">
              <a:highlight>
                <a:srgbClr val="1CB4C2"/>
              </a:highlight>
            </a:endParaRPr>
          </a:p>
        </p:txBody>
      </p:sp>
      <p:sp>
        <p:nvSpPr>
          <p:cNvPr id="12" name="Espace réservé du contenu 2">
            <a:extLst>
              <a:ext uri="{FF2B5EF4-FFF2-40B4-BE49-F238E27FC236}">
                <a16:creationId xmlns:a16="http://schemas.microsoft.com/office/drawing/2014/main" id="{BD05693C-8098-7A41-9CA9-8FDD6D11DCDF}"/>
              </a:ext>
            </a:extLst>
          </p:cNvPr>
          <p:cNvSpPr txBox="1">
            <a:spLocks/>
          </p:cNvSpPr>
          <p:nvPr/>
        </p:nvSpPr>
        <p:spPr>
          <a:xfrm>
            <a:off x="6362526" y="2440377"/>
            <a:ext cx="3923653" cy="66191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4050" b="1" dirty="0">
                <a:solidFill>
                  <a:schemeClr val="accent1">
                    <a:lumMod val="20000"/>
                    <a:lumOff val="80000"/>
                  </a:schemeClr>
                </a:solidFill>
                <a:latin typeface="Century Gothic" panose="020B0502020202020204" pitchFamily="34" charset="0"/>
              </a:rPr>
              <a:t>HandiConnect</a:t>
            </a:r>
          </a:p>
          <a:p>
            <a:endParaRPr lang="fr-FR" sz="4050" dirty="0"/>
          </a:p>
        </p:txBody>
      </p:sp>
      <p:sp>
        <p:nvSpPr>
          <p:cNvPr id="13" name="Espace réservé du contenu 2">
            <a:extLst>
              <a:ext uri="{FF2B5EF4-FFF2-40B4-BE49-F238E27FC236}">
                <a16:creationId xmlns:a16="http://schemas.microsoft.com/office/drawing/2014/main" id="{F365794C-DD2D-3E45-8FD6-B09A265DCCE1}"/>
              </a:ext>
            </a:extLst>
          </p:cNvPr>
          <p:cNvSpPr txBox="1">
            <a:spLocks/>
          </p:cNvSpPr>
          <p:nvPr/>
        </p:nvSpPr>
        <p:spPr>
          <a:xfrm>
            <a:off x="6158429" y="3052742"/>
            <a:ext cx="4351308" cy="443711"/>
          </a:xfrm>
          <a:prstGeom prst="rect">
            <a:avLst/>
          </a:prstGeom>
        </p:spPr>
        <p:txBody>
          <a:bodyPr vert="horz" lIns="68547" tIns="34274" rIns="68547" bIns="3427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50" b="1" dirty="0">
                <a:solidFill>
                  <a:schemeClr val="bg1">
                    <a:lumMod val="75000"/>
                  </a:schemeClr>
                </a:solidFill>
                <a:latin typeface="Century Gothic" panose="020B0502020202020204" pitchFamily="34" charset="0"/>
              </a:rPr>
              <a:t>Un site ressource pour les professionnels de santé</a:t>
            </a:r>
          </a:p>
          <a:p>
            <a:pPr marL="0" indent="0" algn="ctr">
              <a:buNone/>
            </a:pPr>
            <a:endParaRPr lang="fr-FR" sz="1350" b="1" dirty="0">
              <a:latin typeface="Century Gothic" panose="020B0502020202020204" pitchFamily="34" charset="0"/>
            </a:endParaRPr>
          </a:p>
        </p:txBody>
      </p:sp>
      <p:pic>
        <p:nvPicPr>
          <p:cNvPr id="14" name="Image 13" descr="Une image contenant texte, capture d’écran, écran&#10;&#10;Description générée automatiquement">
            <a:extLst>
              <a:ext uri="{FF2B5EF4-FFF2-40B4-BE49-F238E27FC236}">
                <a16:creationId xmlns:a16="http://schemas.microsoft.com/office/drawing/2014/main" id="{CEEEADEF-9269-7C42-BFA8-57689F126B85}"/>
              </a:ext>
            </a:extLst>
          </p:cNvPr>
          <p:cNvPicPr>
            <a:picLocks noChangeAspect="1"/>
          </p:cNvPicPr>
          <p:nvPr/>
        </p:nvPicPr>
        <p:blipFill>
          <a:blip r:embed="rId5" cstate="print">
            <a:alphaModFix amt="32000"/>
            <a:extLst>
              <a:ext uri="{28A0092B-C50C-407E-A947-70E740481C1C}">
                <a14:useLocalDpi xmlns:a14="http://schemas.microsoft.com/office/drawing/2010/main" val="0"/>
              </a:ext>
            </a:extLst>
          </a:blip>
          <a:stretch>
            <a:fillRect/>
          </a:stretch>
        </p:blipFill>
        <p:spPr>
          <a:xfrm>
            <a:off x="6600375" y="3248799"/>
            <a:ext cx="2972306" cy="1985666"/>
          </a:xfrm>
          <a:prstGeom prst="rect">
            <a:avLst/>
          </a:prstGeom>
        </p:spPr>
      </p:pic>
      <p:pic>
        <p:nvPicPr>
          <p:cNvPr id="15" name="Image 14" descr="Une image contenant dessin&#10;&#10;Description générée automatiquement">
            <a:extLst>
              <a:ext uri="{FF2B5EF4-FFF2-40B4-BE49-F238E27FC236}">
                <a16:creationId xmlns:a16="http://schemas.microsoft.com/office/drawing/2014/main" id="{F424447B-7B6B-4B71-9A14-39F345457E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03347" y="5739362"/>
            <a:ext cx="2121310" cy="1118638"/>
          </a:xfrm>
          <a:prstGeom prst="rect">
            <a:avLst/>
          </a:prstGeom>
        </p:spPr>
      </p:pic>
    </p:spTree>
    <p:extLst>
      <p:ext uri="{BB962C8B-B14F-4D97-AF65-F5344CB8AC3E}">
        <p14:creationId xmlns:p14="http://schemas.microsoft.com/office/powerpoint/2010/main" val="261668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7F5BD3E-34DB-40F5-B62B-FAECC81BF70D}"/>
              </a:ext>
            </a:extLst>
          </p:cNvPr>
          <p:cNvPicPr>
            <a:picLocks noChangeAspect="1"/>
          </p:cNvPicPr>
          <p:nvPr/>
        </p:nvPicPr>
        <p:blipFill>
          <a:blip r:embed="rId3"/>
          <a:stretch>
            <a:fillRect/>
          </a:stretch>
        </p:blipFill>
        <p:spPr>
          <a:xfrm>
            <a:off x="-1003" y="258938"/>
            <a:ext cx="12193004" cy="6340645"/>
          </a:xfrm>
          <a:prstGeom prst="rect">
            <a:avLst/>
          </a:prstGeom>
        </p:spPr>
      </p:pic>
    </p:spTree>
    <p:extLst>
      <p:ext uri="{BB962C8B-B14F-4D97-AF65-F5344CB8AC3E}">
        <p14:creationId xmlns:p14="http://schemas.microsoft.com/office/powerpoint/2010/main" val="3432960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 coins arrondis 6">
            <a:extLst>
              <a:ext uri="{FF2B5EF4-FFF2-40B4-BE49-F238E27FC236}">
                <a16:creationId xmlns:a16="http://schemas.microsoft.com/office/drawing/2014/main" id="{8961DC22-216D-1F45-912B-562697A98D69}"/>
              </a:ext>
            </a:extLst>
          </p:cNvPr>
          <p:cNvSpPr/>
          <p:nvPr/>
        </p:nvSpPr>
        <p:spPr>
          <a:xfrm>
            <a:off x="6239084" y="3119127"/>
            <a:ext cx="5810041" cy="2047060"/>
          </a:xfrm>
          <a:prstGeom prst="roundRect">
            <a:avLst>
              <a:gd name="adj" fmla="val 5708"/>
            </a:avLst>
          </a:prstGeom>
          <a:solidFill>
            <a:srgbClr val="19B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ZoneTexte 15">
            <a:extLst>
              <a:ext uri="{FF2B5EF4-FFF2-40B4-BE49-F238E27FC236}">
                <a16:creationId xmlns:a16="http://schemas.microsoft.com/office/drawing/2014/main" id="{AF67EAAA-1414-AB41-AB9F-183AB56C9D20}"/>
              </a:ext>
            </a:extLst>
          </p:cNvPr>
          <p:cNvSpPr txBox="1"/>
          <p:nvPr/>
        </p:nvSpPr>
        <p:spPr>
          <a:xfrm>
            <a:off x="6304606" y="3367588"/>
            <a:ext cx="5773705" cy="13849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HandiConnect.fr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 site ressource pour aider les professionnels de santé dans leur pratique quotidienne auprès des patients en situation de handicap. </a:t>
            </a:r>
          </a:p>
        </p:txBody>
      </p:sp>
      <p:sp>
        <p:nvSpPr>
          <p:cNvPr id="17" name="ZoneTexte 16">
            <a:extLst>
              <a:ext uri="{FF2B5EF4-FFF2-40B4-BE49-F238E27FC236}">
                <a16:creationId xmlns:a16="http://schemas.microsoft.com/office/drawing/2014/main" id="{35F7EEC7-2F15-3A40-AA48-04C94D31A154}"/>
              </a:ext>
            </a:extLst>
          </p:cNvPr>
          <p:cNvSpPr txBox="1"/>
          <p:nvPr/>
        </p:nvSpPr>
        <p:spPr>
          <a:xfrm>
            <a:off x="4547312" y="942494"/>
            <a:ext cx="7393527" cy="258532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Depuis </a:t>
            </a: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2010, l’association CoActis Santé s’engage en faveur de </a:t>
            </a:r>
            <a:r>
              <a:rPr kumimoji="0" lang="fr-FR"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l’accès aux soins pour tous</a:t>
            </a: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en particulier pour les personnes en situation de handicap.</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 mission s’incarne dans deux outils, SantéBD et HandiConnect.fr, dédiés aux soignants, aux patients et à leurs aidants.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8" name="Rectangle : coins arrondis 17">
            <a:extLst>
              <a:ext uri="{FF2B5EF4-FFF2-40B4-BE49-F238E27FC236}">
                <a16:creationId xmlns:a16="http://schemas.microsoft.com/office/drawing/2014/main" id="{2B0712A6-7386-7241-9FDF-A943D851EFEB}"/>
              </a:ext>
            </a:extLst>
          </p:cNvPr>
          <p:cNvSpPr/>
          <p:nvPr/>
        </p:nvSpPr>
        <p:spPr>
          <a:xfrm>
            <a:off x="111175" y="3146680"/>
            <a:ext cx="5810041" cy="2047060"/>
          </a:xfrm>
          <a:prstGeom prst="roundRect">
            <a:avLst>
              <a:gd name="adj" fmla="val 5708"/>
            </a:avLst>
          </a:prstGeom>
          <a:solidFill>
            <a:srgbClr val="3874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ZoneTexte 18">
            <a:extLst>
              <a:ext uri="{FF2B5EF4-FFF2-40B4-BE49-F238E27FC236}">
                <a16:creationId xmlns:a16="http://schemas.microsoft.com/office/drawing/2014/main" id="{44194060-7638-2A4C-A399-7B8DDACC1603}"/>
              </a:ext>
            </a:extLst>
          </p:cNvPr>
          <p:cNvSpPr txBox="1"/>
          <p:nvPr/>
        </p:nvSpPr>
        <p:spPr>
          <a:xfrm>
            <a:off x="203141" y="3348538"/>
            <a:ext cx="5577706" cy="1384995"/>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SanteBD.org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Une boite à outils pédagogiques pour comprendre et expliquer la santé avec des images et des mots simples. </a:t>
            </a:r>
          </a:p>
        </p:txBody>
      </p:sp>
      <p:sp>
        <p:nvSpPr>
          <p:cNvPr id="24" name="Titre 1">
            <a:extLst>
              <a:ext uri="{FF2B5EF4-FFF2-40B4-BE49-F238E27FC236}">
                <a16:creationId xmlns:a16="http://schemas.microsoft.com/office/drawing/2014/main" id="{12FF50EC-B43E-6C47-9A89-497EE7973E45}"/>
              </a:ext>
            </a:extLst>
          </p:cNvPr>
          <p:cNvSpPr txBox="1">
            <a:spLocks/>
          </p:cNvSpPr>
          <p:nvPr/>
        </p:nvSpPr>
        <p:spPr>
          <a:xfrm>
            <a:off x="835828" y="272013"/>
            <a:ext cx="9559636" cy="781534"/>
          </a:xfrm>
          <a:prstGeom prst="rect">
            <a:avLst/>
          </a:prstGeom>
          <a:noFill/>
        </p:spPr>
        <p:txBody>
          <a:bodyPr vert="horz" lIns="91396" tIns="45699" rIns="91396" bIns="45699" rtlCol="0" anchor="t">
            <a:normAutofit fontScale="97500"/>
          </a:bodyPr>
          <a:lstStyle>
            <a:lvl1pPr algn="l" defTabSz="913962"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3962" rtl="0" eaLnBrk="1" fontAlgn="auto" latinLnBrk="0" hangingPunct="1">
              <a:lnSpc>
                <a:spcPct val="90000"/>
              </a:lnSpc>
              <a:spcBef>
                <a:spcPct val="0"/>
              </a:spcBef>
              <a:spcAft>
                <a:spcPts val="0"/>
              </a:spcAft>
              <a:buClrTx/>
              <a:buSzTx/>
              <a:buFontTx/>
              <a:buNone/>
              <a:tabLst/>
              <a:defRPr/>
            </a:pPr>
            <a:r>
              <a:rPr kumimoji="0" lang="fr-FR" sz="3200" b="0" i="0" u="none" strike="noStrike" kern="1200" cap="none" spc="0" normalizeH="0" baseline="0" noProof="0" dirty="0">
                <a:ln>
                  <a:noFill/>
                </a:ln>
                <a:solidFill>
                  <a:prstClr val="black">
                    <a:lumMod val="85000"/>
                    <a:lumOff val="15000"/>
                  </a:prstClr>
                </a:solidFill>
                <a:effectLst/>
                <a:uLnTx/>
                <a:uFillTx/>
                <a:latin typeface="Century Gothic" panose="020B0502020202020204" pitchFamily="34" charset="0"/>
                <a:ea typeface="+mj-ea"/>
                <a:cs typeface="+mj-cs"/>
              </a:rPr>
              <a:t>Qui sommes-nous ?</a:t>
            </a:r>
          </a:p>
        </p:txBody>
      </p:sp>
      <p:pic>
        <p:nvPicPr>
          <p:cNvPr id="20" name="Image 19" descr="Une image contenant dessin&#10;&#10;Description générée automatiquement">
            <a:extLst>
              <a:ext uri="{FF2B5EF4-FFF2-40B4-BE49-F238E27FC236}">
                <a16:creationId xmlns:a16="http://schemas.microsoft.com/office/drawing/2014/main" id="{D66B970E-F42E-4B3F-9D09-A09B8AC975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01712" y="1206637"/>
            <a:ext cx="2979716" cy="1571304"/>
          </a:xfrm>
          <a:prstGeom prst="rect">
            <a:avLst/>
          </a:prstGeom>
        </p:spPr>
      </p:pic>
      <p:pic>
        <p:nvPicPr>
          <p:cNvPr id="3" name="Image 2">
            <a:extLst>
              <a:ext uri="{FF2B5EF4-FFF2-40B4-BE49-F238E27FC236}">
                <a16:creationId xmlns:a16="http://schemas.microsoft.com/office/drawing/2014/main" id="{0D8F9FCF-E65E-4DBD-8BBD-1C04CE10D6B2}"/>
              </a:ext>
            </a:extLst>
          </p:cNvPr>
          <p:cNvPicPr>
            <a:picLocks noChangeAspect="1"/>
          </p:cNvPicPr>
          <p:nvPr/>
        </p:nvPicPr>
        <p:blipFill>
          <a:blip r:embed="rId4"/>
          <a:stretch>
            <a:fillRect/>
          </a:stretch>
        </p:blipFill>
        <p:spPr>
          <a:xfrm>
            <a:off x="567581" y="0"/>
            <a:ext cx="268247" cy="1329043"/>
          </a:xfrm>
          <a:prstGeom prst="rect">
            <a:avLst/>
          </a:prstGeom>
        </p:spPr>
      </p:pic>
      <p:pic>
        <p:nvPicPr>
          <p:cNvPr id="12" name="Image 11">
            <a:extLst>
              <a:ext uri="{FF2B5EF4-FFF2-40B4-BE49-F238E27FC236}">
                <a16:creationId xmlns:a16="http://schemas.microsoft.com/office/drawing/2014/main" id="{5B7A45F6-F5C2-40AE-ADE2-83A9CB6A2493}"/>
              </a:ext>
            </a:extLst>
          </p:cNvPr>
          <p:cNvPicPr>
            <a:picLocks noChangeAspect="1"/>
          </p:cNvPicPr>
          <p:nvPr/>
        </p:nvPicPr>
        <p:blipFill>
          <a:blip r:embed="rId5"/>
          <a:stretch>
            <a:fillRect/>
          </a:stretch>
        </p:blipFill>
        <p:spPr>
          <a:xfrm>
            <a:off x="1865790" y="5395598"/>
            <a:ext cx="1688571" cy="964898"/>
          </a:xfrm>
          <a:prstGeom prst="rect">
            <a:avLst/>
          </a:prstGeom>
        </p:spPr>
      </p:pic>
      <p:pic>
        <p:nvPicPr>
          <p:cNvPr id="4" name="Image 3">
            <a:extLst>
              <a:ext uri="{FF2B5EF4-FFF2-40B4-BE49-F238E27FC236}">
                <a16:creationId xmlns:a16="http://schemas.microsoft.com/office/drawing/2014/main" id="{A24D3EE0-D7F6-4A17-993A-511576A1607C}"/>
              </a:ext>
            </a:extLst>
          </p:cNvPr>
          <p:cNvPicPr>
            <a:picLocks noChangeAspect="1"/>
          </p:cNvPicPr>
          <p:nvPr/>
        </p:nvPicPr>
        <p:blipFill>
          <a:blip r:embed="rId6"/>
          <a:stretch>
            <a:fillRect/>
          </a:stretch>
        </p:blipFill>
        <p:spPr>
          <a:xfrm>
            <a:off x="7919610" y="5363917"/>
            <a:ext cx="2669732" cy="996579"/>
          </a:xfrm>
          <a:prstGeom prst="rect">
            <a:avLst/>
          </a:prstGeom>
        </p:spPr>
      </p:pic>
    </p:spTree>
    <p:extLst>
      <p:ext uri="{BB962C8B-B14F-4D97-AF65-F5344CB8AC3E}">
        <p14:creationId xmlns:p14="http://schemas.microsoft.com/office/powerpoint/2010/main" val="133154376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FAEC5E62-E933-48B2-B8FE-08ACE1823CF1}"/>
              </a:ext>
            </a:extLst>
          </p:cNvPr>
          <p:cNvPicPr>
            <a:picLocks noChangeAspect="1"/>
          </p:cNvPicPr>
          <p:nvPr/>
        </p:nvPicPr>
        <p:blipFill>
          <a:blip r:embed="rId3"/>
          <a:stretch>
            <a:fillRect/>
          </a:stretch>
        </p:blipFill>
        <p:spPr>
          <a:xfrm>
            <a:off x="0" y="487827"/>
            <a:ext cx="12192000" cy="5882345"/>
          </a:xfrm>
          <a:prstGeom prst="rect">
            <a:avLst/>
          </a:prstGeom>
        </p:spPr>
      </p:pic>
    </p:spTree>
    <p:extLst>
      <p:ext uri="{BB962C8B-B14F-4D97-AF65-F5344CB8AC3E}">
        <p14:creationId xmlns:p14="http://schemas.microsoft.com/office/powerpoint/2010/main" val="22080982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21C14E6C-D060-4A35-9B67-CC63C78E7050}"/>
              </a:ext>
            </a:extLst>
          </p:cNvPr>
          <p:cNvPicPr>
            <a:picLocks noChangeAspect="1"/>
          </p:cNvPicPr>
          <p:nvPr/>
        </p:nvPicPr>
        <p:blipFill>
          <a:blip r:embed="rId3"/>
          <a:stretch>
            <a:fillRect/>
          </a:stretch>
        </p:blipFill>
        <p:spPr>
          <a:xfrm>
            <a:off x="6937374" y="643466"/>
            <a:ext cx="4115357" cy="5837387"/>
          </a:xfrm>
          <a:prstGeom prst="rect">
            <a:avLst/>
          </a:prstGeom>
        </p:spPr>
      </p:pic>
      <p:pic>
        <p:nvPicPr>
          <p:cNvPr id="10" name="Image 9">
            <a:extLst>
              <a:ext uri="{FF2B5EF4-FFF2-40B4-BE49-F238E27FC236}">
                <a16:creationId xmlns:a16="http://schemas.microsoft.com/office/drawing/2014/main" id="{1CF1DB63-9F33-4BBE-859A-739784B94E87}"/>
              </a:ext>
            </a:extLst>
          </p:cNvPr>
          <p:cNvPicPr>
            <a:picLocks noChangeAspect="1"/>
          </p:cNvPicPr>
          <p:nvPr/>
        </p:nvPicPr>
        <p:blipFill>
          <a:blip r:embed="rId4"/>
          <a:stretch>
            <a:fillRect/>
          </a:stretch>
        </p:blipFill>
        <p:spPr>
          <a:xfrm>
            <a:off x="1959932" y="643467"/>
            <a:ext cx="4074766" cy="5837387"/>
          </a:xfrm>
          <a:prstGeom prst="rect">
            <a:avLst/>
          </a:prstGeom>
        </p:spPr>
      </p:pic>
      <p:pic>
        <p:nvPicPr>
          <p:cNvPr id="14" name="Image 13">
            <a:extLst>
              <a:ext uri="{FF2B5EF4-FFF2-40B4-BE49-F238E27FC236}">
                <a16:creationId xmlns:a16="http://schemas.microsoft.com/office/drawing/2014/main" id="{0EF94A27-2CC3-4C67-896F-6E6747A9BB1A}"/>
              </a:ext>
            </a:extLst>
          </p:cNvPr>
          <p:cNvPicPr>
            <a:picLocks noChangeAspect="1"/>
          </p:cNvPicPr>
          <p:nvPr/>
        </p:nvPicPr>
        <p:blipFill>
          <a:blip r:embed="rId5"/>
          <a:stretch>
            <a:fillRect/>
          </a:stretch>
        </p:blipFill>
        <p:spPr>
          <a:xfrm>
            <a:off x="101600" y="0"/>
            <a:ext cx="1422400" cy="1083733"/>
          </a:xfrm>
          <a:prstGeom prst="rect">
            <a:avLst/>
          </a:prstGeom>
        </p:spPr>
      </p:pic>
    </p:spTree>
    <p:extLst>
      <p:ext uri="{BB962C8B-B14F-4D97-AF65-F5344CB8AC3E}">
        <p14:creationId xmlns:p14="http://schemas.microsoft.com/office/powerpoint/2010/main" val="8594447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EE28A7A3-F159-47DA-BF0F-46FADED4AAEB}"/>
              </a:ext>
            </a:extLst>
          </p:cNvPr>
          <p:cNvPicPr>
            <a:picLocks noChangeAspect="1"/>
          </p:cNvPicPr>
          <p:nvPr/>
        </p:nvPicPr>
        <p:blipFill>
          <a:blip r:embed="rId3"/>
          <a:stretch>
            <a:fillRect/>
          </a:stretch>
        </p:blipFill>
        <p:spPr>
          <a:xfrm>
            <a:off x="0" y="0"/>
            <a:ext cx="12192000" cy="2761318"/>
          </a:xfrm>
          <a:prstGeom prst="rect">
            <a:avLst/>
          </a:prstGeom>
        </p:spPr>
      </p:pic>
      <p:pic>
        <p:nvPicPr>
          <p:cNvPr id="9" name="Image 8">
            <a:hlinkClick r:id="rId4"/>
            <a:extLst>
              <a:ext uri="{FF2B5EF4-FFF2-40B4-BE49-F238E27FC236}">
                <a16:creationId xmlns:a16="http://schemas.microsoft.com/office/drawing/2014/main" id="{CD586AC7-CEC4-4785-AEC7-4D97C733EB4A}"/>
              </a:ext>
            </a:extLst>
          </p:cNvPr>
          <p:cNvPicPr>
            <a:picLocks noChangeAspect="1"/>
          </p:cNvPicPr>
          <p:nvPr/>
        </p:nvPicPr>
        <p:blipFill>
          <a:blip r:embed="rId5"/>
          <a:stretch>
            <a:fillRect/>
          </a:stretch>
        </p:blipFill>
        <p:spPr>
          <a:xfrm>
            <a:off x="0" y="2658074"/>
            <a:ext cx="12192000" cy="5878451"/>
          </a:xfrm>
          <a:prstGeom prst="rect">
            <a:avLst/>
          </a:prstGeom>
        </p:spPr>
      </p:pic>
    </p:spTree>
    <p:extLst>
      <p:ext uri="{BB962C8B-B14F-4D97-AF65-F5344CB8AC3E}">
        <p14:creationId xmlns:p14="http://schemas.microsoft.com/office/powerpoint/2010/main" val="1523090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hlinkClick r:id="rId3"/>
            <a:extLst>
              <a:ext uri="{FF2B5EF4-FFF2-40B4-BE49-F238E27FC236}">
                <a16:creationId xmlns:a16="http://schemas.microsoft.com/office/drawing/2014/main" id="{206F70A6-9032-473A-8A80-43E12512E005}"/>
              </a:ext>
            </a:extLst>
          </p:cNvPr>
          <p:cNvPicPr>
            <a:picLocks noChangeAspect="1"/>
          </p:cNvPicPr>
          <p:nvPr/>
        </p:nvPicPr>
        <p:blipFill rotWithShape="1">
          <a:blip r:embed="rId4"/>
          <a:srcRect l="2649" r="-1" b="-1"/>
          <a:stretch/>
        </p:blipFill>
        <p:spPr>
          <a:xfrm>
            <a:off x="20" y="1282"/>
            <a:ext cx="12191980" cy="6856718"/>
          </a:xfrm>
          <a:prstGeom prst="rect">
            <a:avLst/>
          </a:prstGeom>
        </p:spPr>
      </p:pic>
    </p:spTree>
    <p:extLst>
      <p:ext uri="{BB962C8B-B14F-4D97-AF65-F5344CB8AC3E}">
        <p14:creationId xmlns:p14="http://schemas.microsoft.com/office/powerpoint/2010/main" val="1021916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8A3CF78F-56BB-4F94-9324-21081E13A261}"/>
              </a:ext>
            </a:extLst>
          </p:cNvPr>
          <p:cNvPicPr>
            <a:picLocks noChangeAspect="1"/>
          </p:cNvPicPr>
          <p:nvPr/>
        </p:nvPicPr>
        <p:blipFill>
          <a:blip r:embed="rId3"/>
          <a:stretch>
            <a:fillRect/>
          </a:stretch>
        </p:blipFill>
        <p:spPr>
          <a:xfrm>
            <a:off x="4776510" y="1325740"/>
            <a:ext cx="6925852" cy="3847694"/>
          </a:xfrm>
          <a:prstGeom prst="rect">
            <a:avLst/>
          </a:prstGeom>
        </p:spPr>
      </p:pic>
      <p:sp>
        <p:nvSpPr>
          <p:cNvPr id="3" name="ZoneTexte 2">
            <a:extLst>
              <a:ext uri="{FF2B5EF4-FFF2-40B4-BE49-F238E27FC236}">
                <a16:creationId xmlns:a16="http://schemas.microsoft.com/office/drawing/2014/main" id="{B929AE65-A349-4CC0-BB22-754DF728E634}"/>
              </a:ext>
            </a:extLst>
          </p:cNvPr>
          <p:cNvSpPr txBox="1"/>
          <p:nvPr/>
        </p:nvSpPr>
        <p:spPr>
          <a:xfrm>
            <a:off x="-163079" y="0"/>
            <a:ext cx="4939589" cy="6895753"/>
          </a:xfrm>
          <a:prstGeom prst="rect">
            <a:avLst/>
          </a:prstGeom>
          <a:solidFill>
            <a:schemeClr val="accent1"/>
          </a:solidFill>
        </p:spPr>
        <p:txBody>
          <a:bodyPr wrap="square" rtlCol="0">
            <a:spAutoFit/>
          </a:bodyPr>
          <a:lstStyle/>
          <a:p>
            <a:endParaRPr lang="fr-FR" dirty="0"/>
          </a:p>
        </p:txBody>
      </p:sp>
      <p:pic>
        <p:nvPicPr>
          <p:cNvPr id="10" name="Image 9">
            <a:extLst>
              <a:ext uri="{FF2B5EF4-FFF2-40B4-BE49-F238E27FC236}">
                <a16:creationId xmlns:a16="http://schemas.microsoft.com/office/drawing/2014/main" id="{7173FE1F-D0B8-479B-9C1C-6356D15736AC}"/>
              </a:ext>
            </a:extLst>
          </p:cNvPr>
          <p:cNvPicPr>
            <a:picLocks noChangeAspect="1"/>
          </p:cNvPicPr>
          <p:nvPr/>
        </p:nvPicPr>
        <p:blipFill>
          <a:blip r:embed="rId4"/>
          <a:stretch>
            <a:fillRect/>
          </a:stretch>
        </p:blipFill>
        <p:spPr>
          <a:xfrm>
            <a:off x="8944071" y="4525335"/>
            <a:ext cx="3247929" cy="2370418"/>
          </a:xfrm>
          <a:prstGeom prst="rect">
            <a:avLst/>
          </a:prstGeom>
        </p:spPr>
      </p:pic>
      <p:sp>
        <p:nvSpPr>
          <p:cNvPr id="6" name="Titre 5">
            <a:extLst>
              <a:ext uri="{FF2B5EF4-FFF2-40B4-BE49-F238E27FC236}">
                <a16:creationId xmlns:a16="http://schemas.microsoft.com/office/drawing/2014/main" id="{03EEC220-E976-42E6-94B8-F960D5FF4AEA}"/>
              </a:ext>
            </a:extLst>
          </p:cNvPr>
          <p:cNvSpPr>
            <a:spLocks noGrp="1"/>
          </p:cNvSpPr>
          <p:nvPr>
            <p:ph type="title"/>
          </p:nvPr>
        </p:nvSpPr>
        <p:spPr>
          <a:xfrm>
            <a:off x="489639" y="2857899"/>
            <a:ext cx="3634152" cy="2713146"/>
          </a:xfrm>
        </p:spPr>
        <p:txBody>
          <a:bodyPr vert="horz" lIns="91440" tIns="45720" rIns="91440" bIns="45720" rtlCol="0" anchor="b">
            <a:normAutofit fontScale="90000"/>
          </a:bodyPr>
          <a:lstStyle/>
          <a:p>
            <a:r>
              <a:rPr lang="en-US" sz="4200" kern="1200" dirty="0">
                <a:solidFill>
                  <a:srgbClr val="FFFFFF"/>
                </a:solidFill>
                <a:latin typeface="+mj-lt"/>
                <a:ea typeface="+mj-ea"/>
                <a:cs typeface="+mj-cs"/>
              </a:rPr>
              <a:t>J2: aggravation de l’état de santé; </a:t>
            </a:r>
            <a:br>
              <a:rPr lang="en-US" sz="4200" kern="1200" dirty="0">
                <a:solidFill>
                  <a:srgbClr val="FFFFFF"/>
                </a:solidFill>
                <a:latin typeface="+mj-lt"/>
                <a:ea typeface="+mj-ea"/>
                <a:cs typeface="+mj-cs"/>
              </a:rPr>
            </a:br>
            <a:r>
              <a:rPr lang="en-US" sz="4200" kern="1200" dirty="0">
                <a:solidFill>
                  <a:srgbClr val="FFFFFF"/>
                </a:solidFill>
                <a:latin typeface="+mj-lt"/>
                <a:ea typeface="+mj-ea"/>
                <a:cs typeface="+mj-cs"/>
              </a:rPr>
              <a:t>nécessité d’une   réanimation </a:t>
            </a:r>
            <a:br>
              <a:rPr lang="en-US" sz="4200" kern="1200" dirty="0">
                <a:solidFill>
                  <a:srgbClr val="FFFFFF"/>
                </a:solidFill>
                <a:latin typeface="+mj-lt"/>
                <a:ea typeface="+mj-ea"/>
                <a:cs typeface="+mj-cs"/>
              </a:rPr>
            </a:br>
            <a:r>
              <a:rPr lang="en-US" sz="4200" kern="1200" dirty="0">
                <a:solidFill>
                  <a:srgbClr val="FFFFFF"/>
                </a:solidFill>
                <a:latin typeface="+mj-lt"/>
                <a:ea typeface="+mj-ea"/>
                <a:cs typeface="+mj-cs"/>
              </a:rPr>
              <a:t>? </a:t>
            </a:r>
            <a:r>
              <a:rPr lang="en-US" sz="4200" kern="1200" dirty="0" err="1">
                <a:solidFill>
                  <a:srgbClr val="FFFFFF"/>
                </a:solidFill>
                <a:latin typeface="+mj-lt"/>
                <a:ea typeface="+mj-ea"/>
                <a:cs typeface="+mj-cs"/>
              </a:rPr>
              <a:t>Comorbidité</a:t>
            </a:r>
            <a:r>
              <a:rPr lang="en-US" sz="4200" kern="1200" dirty="0">
                <a:solidFill>
                  <a:srgbClr val="FFFFFF"/>
                </a:solidFill>
                <a:latin typeface="+mj-lt"/>
                <a:ea typeface="+mj-ea"/>
                <a:cs typeface="+mj-cs"/>
              </a:rPr>
              <a:t>?</a:t>
            </a:r>
            <a:br>
              <a:rPr lang="en-US" sz="4200" kern="1200" dirty="0">
                <a:solidFill>
                  <a:srgbClr val="FFFFFF"/>
                </a:solidFill>
                <a:latin typeface="+mj-lt"/>
                <a:ea typeface="+mj-ea"/>
                <a:cs typeface="+mj-cs"/>
              </a:rPr>
            </a:br>
            <a:r>
              <a:rPr lang="en-US" sz="4200" kern="1200" dirty="0">
                <a:solidFill>
                  <a:srgbClr val="FFFFFF"/>
                </a:solidFill>
                <a:latin typeface="+mj-lt"/>
                <a:ea typeface="+mj-ea"/>
                <a:cs typeface="+mj-cs"/>
              </a:rPr>
              <a:t>? </a:t>
            </a:r>
            <a:r>
              <a:rPr lang="en-US" sz="4200" kern="1200" dirty="0" err="1">
                <a:solidFill>
                  <a:srgbClr val="FFFFFF"/>
                </a:solidFill>
                <a:latin typeface="+mj-lt"/>
                <a:ea typeface="+mj-ea"/>
                <a:cs typeface="+mj-cs"/>
              </a:rPr>
              <a:t>personne</a:t>
            </a:r>
            <a:r>
              <a:rPr lang="en-US" sz="4200" kern="1200" dirty="0">
                <a:solidFill>
                  <a:srgbClr val="FFFFFF"/>
                </a:solidFill>
                <a:latin typeface="+mj-lt"/>
                <a:ea typeface="+mj-ea"/>
                <a:cs typeface="+mj-cs"/>
              </a:rPr>
              <a:t> sous tutelle ? </a:t>
            </a:r>
            <a:br>
              <a:rPr lang="en-US" sz="4200" kern="1200" dirty="0">
                <a:solidFill>
                  <a:srgbClr val="FFFFFF"/>
                </a:solidFill>
                <a:latin typeface="+mj-lt"/>
                <a:ea typeface="+mj-ea"/>
                <a:cs typeface="+mj-cs"/>
              </a:rPr>
            </a:br>
            <a:endParaRPr lang="en-US" sz="4200" kern="1200" dirty="0">
              <a:solidFill>
                <a:srgbClr val="FFFFFF"/>
              </a:solidFill>
              <a:latin typeface="+mj-lt"/>
              <a:ea typeface="+mj-ea"/>
              <a:cs typeface="+mj-cs"/>
            </a:endParaRPr>
          </a:p>
        </p:txBody>
      </p:sp>
      <p:pic>
        <p:nvPicPr>
          <p:cNvPr id="9" name="Image 8" descr="Une image contenant dessin&#10;&#10;Description générée automatiquement">
            <a:extLst>
              <a:ext uri="{FF2B5EF4-FFF2-40B4-BE49-F238E27FC236}">
                <a16:creationId xmlns:a16="http://schemas.microsoft.com/office/drawing/2014/main" id="{9A91E349-6F95-4E4D-AF3D-BC97CADC156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53601" y="5571045"/>
            <a:ext cx="2123562" cy="1119826"/>
          </a:xfrm>
          <a:prstGeom prst="rect">
            <a:avLst/>
          </a:prstGeom>
        </p:spPr>
      </p:pic>
      <p:sp>
        <p:nvSpPr>
          <p:cNvPr id="2" name="Espace réservé du numéro de diapositive 1">
            <a:extLst>
              <a:ext uri="{FF2B5EF4-FFF2-40B4-BE49-F238E27FC236}">
                <a16:creationId xmlns:a16="http://schemas.microsoft.com/office/drawing/2014/main" id="{8F694DC4-279A-4E3B-82EA-9368A167D006}"/>
              </a:ext>
            </a:extLst>
          </p:cNvPr>
          <p:cNvSpPr>
            <a:spLocks noGrp="1"/>
          </p:cNvSpPr>
          <p:nvPr>
            <p:ph type="sldNum" sz="quarter" idx="12"/>
          </p:nvPr>
        </p:nvSpPr>
        <p:spPr/>
        <p:txBody>
          <a:bodyPr/>
          <a:lstStyle/>
          <a:p>
            <a:fld id="{0F7306B6-8240-4BF2-858E-D4A7DD9D727C}" type="slidenum">
              <a:rPr lang="fr-FR" smtClean="0"/>
              <a:t>44</a:t>
            </a:fld>
            <a:endParaRPr lang="fr-FR"/>
          </a:p>
        </p:txBody>
      </p:sp>
    </p:spTree>
    <p:extLst>
      <p:ext uri="{BB962C8B-B14F-4D97-AF65-F5344CB8AC3E}">
        <p14:creationId xmlns:p14="http://schemas.microsoft.com/office/powerpoint/2010/main" val="40069447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33A3B6A-5FFA-4D2E-AA10-C7CA0373632E}"/>
              </a:ext>
            </a:extLst>
          </p:cNvPr>
          <p:cNvSpPr>
            <a:spLocks noGrp="1"/>
          </p:cNvSpPr>
          <p:nvPr>
            <p:ph idx="4294967295"/>
          </p:nvPr>
        </p:nvSpPr>
        <p:spPr>
          <a:xfrm>
            <a:off x="0" y="2425700"/>
            <a:ext cx="2795588" cy="692150"/>
          </a:xfrm>
          <a:effectLst/>
        </p:spPr>
        <p:txBody>
          <a:bodyPr>
            <a:normAutofit/>
          </a:bodyPr>
          <a:lstStyle/>
          <a:p>
            <a:pPr marL="0" indent="0" algn="ctr">
              <a:buNone/>
            </a:pPr>
            <a:r>
              <a:rPr lang="fr-FR" sz="4050" b="1" dirty="0">
                <a:solidFill>
                  <a:schemeClr val="accent1">
                    <a:lumMod val="20000"/>
                    <a:lumOff val="80000"/>
                  </a:schemeClr>
                </a:solidFill>
                <a:effectLst>
                  <a:glow rad="12700">
                    <a:schemeClr val="accent1">
                      <a:alpha val="59000"/>
                    </a:schemeClr>
                  </a:glow>
                </a:effectLst>
                <a:latin typeface="Century Gothic" panose="020B0502020202020204" pitchFamily="34" charset="0"/>
              </a:rPr>
              <a:t>SantéBD</a:t>
            </a:r>
          </a:p>
          <a:p>
            <a:pPr marL="0" indent="0">
              <a:buNone/>
            </a:pPr>
            <a:endParaRPr lang="fr-FR" dirty="0">
              <a:solidFill>
                <a:schemeClr val="accent1">
                  <a:lumMod val="20000"/>
                  <a:lumOff val="80000"/>
                </a:schemeClr>
              </a:solidFill>
              <a:effectLst>
                <a:glow rad="12700">
                  <a:schemeClr val="accent1">
                    <a:alpha val="59000"/>
                  </a:schemeClr>
                </a:glow>
              </a:effectLst>
            </a:endParaRPr>
          </a:p>
        </p:txBody>
      </p:sp>
      <p:sp>
        <p:nvSpPr>
          <p:cNvPr id="5" name="Espace réservé du contenu 2">
            <a:extLst>
              <a:ext uri="{FF2B5EF4-FFF2-40B4-BE49-F238E27FC236}">
                <a16:creationId xmlns:a16="http://schemas.microsoft.com/office/drawing/2014/main" id="{B7457E8E-1DA4-4111-B90C-5E6035234A13}"/>
              </a:ext>
            </a:extLst>
          </p:cNvPr>
          <p:cNvSpPr txBox="1">
            <a:spLocks/>
          </p:cNvSpPr>
          <p:nvPr/>
        </p:nvSpPr>
        <p:spPr>
          <a:xfrm>
            <a:off x="1825088" y="3004908"/>
            <a:ext cx="4069959" cy="443712"/>
          </a:xfrm>
          <a:prstGeom prst="rect">
            <a:avLst/>
          </a:prstGeom>
        </p:spPr>
        <p:txBody>
          <a:bodyPr vert="horz" lIns="68547" tIns="34274" rIns="68547" bIns="3427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50" b="1" dirty="0">
                <a:solidFill>
                  <a:schemeClr val="bg1">
                    <a:lumMod val="85000"/>
                  </a:schemeClr>
                </a:solidFill>
                <a:latin typeface="Century Gothic" panose="020B0502020202020204" pitchFamily="34" charset="0"/>
              </a:rPr>
              <a:t>Des bandes dessinées personnalisées</a:t>
            </a:r>
            <a:br>
              <a:rPr lang="fr-FR" sz="1350" b="1" dirty="0">
                <a:solidFill>
                  <a:schemeClr val="bg1">
                    <a:lumMod val="85000"/>
                  </a:schemeClr>
                </a:solidFill>
                <a:latin typeface="Century Gothic" panose="020B0502020202020204" pitchFamily="34" charset="0"/>
              </a:rPr>
            </a:br>
            <a:r>
              <a:rPr lang="fr-FR" sz="1350" b="1" dirty="0">
                <a:solidFill>
                  <a:schemeClr val="bg1">
                    <a:lumMod val="85000"/>
                  </a:schemeClr>
                </a:solidFill>
                <a:latin typeface="Century Gothic" panose="020B0502020202020204" pitchFamily="34" charset="0"/>
              </a:rPr>
              <a:t>pour mieux communiquer et avoir moins peur</a:t>
            </a:r>
          </a:p>
          <a:p>
            <a:pPr marL="0" indent="0" algn="ctr">
              <a:buNone/>
            </a:pPr>
            <a:endParaRPr lang="fr-FR" sz="1350" b="1" dirty="0">
              <a:latin typeface="Century Gothic" panose="020B0502020202020204" pitchFamily="34" charset="0"/>
            </a:endParaRPr>
          </a:p>
        </p:txBody>
      </p:sp>
      <p:pic>
        <p:nvPicPr>
          <p:cNvPr id="6" name="Image 5" descr="Outils divers.jpeg">
            <a:extLst>
              <a:ext uri="{FF2B5EF4-FFF2-40B4-BE49-F238E27FC236}">
                <a16:creationId xmlns:a16="http://schemas.microsoft.com/office/drawing/2014/main" id="{5AC54EFE-5E66-984D-BF71-6B338AC0D09D}"/>
              </a:ext>
            </a:extLst>
          </p:cNvPr>
          <p:cNvPicPr>
            <a:picLocks noChangeAspect="1"/>
          </p:cNvPicPr>
          <p:nvPr/>
        </p:nvPicPr>
        <p:blipFill>
          <a:blip r:embed="rId3" cstate="email">
            <a:alphaModFix amt="35000"/>
            <a:extLst>
              <a:ext uri="{28A0092B-C50C-407E-A947-70E740481C1C}">
                <a14:useLocalDpi xmlns:a14="http://schemas.microsoft.com/office/drawing/2010/main"/>
              </a:ext>
            </a:extLst>
          </a:blip>
          <a:stretch>
            <a:fillRect/>
          </a:stretch>
        </p:blipFill>
        <p:spPr>
          <a:xfrm>
            <a:off x="2094998" y="3624288"/>
            <a:ext cx="3496049" cy="1293254"/>
          </a:xfrm>
          <a:prstGeom prst="rect">
            <a:avLst/>
          </a:prstGeom>
          <a:effectLst/>
        </p:spPr>
      </p:pic>
      <p:pic>
        <p:nvPicPr>
          <p:cNvPr id="10" name="Image 9">
            <a:extLst>
              <a:ext uri="{FF2B5EF4-FFF2-40B4-BE49-F238E27FC236}">
                <a16:creationId xmlns:a16="http://schemas.microsoft.com/office/drawing/2014/main" id="{C98859D3-8F8C-4C0B-8BD9-E3B1ACA62244}"/>
              </a:ext>
            </a:extLst>
          </p:cNvPr>
          <p:cNvPicPr>
            <a:picLocks noChangeAspect="1"/>
          </p:cNvPicPr>
          <p:nvPr/>
        </p:nvPicPr>
        <p:blipFill>
          <a:blip r:embed="rId4"/>
          <a:stretch>
            <a:fillRect/>
          </a:stretch>
        </p:blipFill>
        <p:spPr>
          <a:xfrm>
            <a:off x="9513181" y="4861291"/>
            <a:ext cx="2714625" cy="1981200"/>
          </a:xfrm>
          <a:prstGeom prst="rect">
            <a:avLst/>
          </a:prstGeom>
        </p:spPr>
      </p:pic>
      <p:pic>
        <p:nvPicPr>
          <p:cNvPr id="11" name="Image 10" descr="Une image contenant dessin&#10;&#10;Description générée automatiquement">
            <a:extLst>
              <a:ext uri="{FF2B5EF4-FFF2-40B4-BE49-F238E27FC236}">
                <a16:creationId xmlns:a16="http://schemas.microsoft.com/office/drawing/2014/main" id="{89F51C70-044A-451D-8CAE-5EF76E43DA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286179" y="5851891"/>
            <a:ext cx="1590983" cy="838979"/>
          </a:xfrm>
          <a:prstGeom prst="rect">
            <a:avLst/>
          </a:prstGeom>
        </p:spPr>
      </p:pic>
      <p:sp>
        <p:nvSpPr>
          <p:cNvPr id="8" name="Titre 1">
            <a:extLst>
              <a:ext uri="{FF2B5EF4-FFF2-40B4-BE49-F238E27FC236}">
                <a16:creationId xmlns:a16="http://schemas.microsoft.com/office/drawing/2014/main" id="{86FA8E67-9D57-B04F-8471-4F33E2657824}"/>
              </a:ext>
            </a:extLst>
          </p:cNvPr>
          <p:cNvSpPr txBox="1">
            <a:spLocks/>
          </p:cNvSpPr>
          <p:nvPr/>
        </p:nvSpPr>
        <p:spPr>
          <a:xfrm>
            <a:off x="2152650" y="857253"/>
            <a:ext cx="8515350" cy="994172"/>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800" b="1" dirty="0">
                <a:latin typeface="Century Gothic" panose="020B0502020202020204" pitchFamily="34" charset="0"/>
              </a:rPr>
              <a:t>2 outils gratuits et complémentaires</a:t>
            </a:r>
          </a:p>
          <a:p>
            <a:r>
              <a:rPr lang="fr-FR" sz="2800" b="1" dirty="0">
                <a:latin typeface="Century Gothic" panose="020B0502020202020204" pitchFamily="34" charset="0"/>
              </a:rPr>
              <a:t>pour </a:t>
            </a:r>
            <a:r>
              <a:rPr lang="fr-FR" sz="2800" b="1" dirty="0">
                <a:latin typeface="Century Gothic" panose="020B0502020202020204" pitchFamily="34" charset="0"/>
                <a:ea typeface="Open Sans" panose="020B0606030504020204" pitchFamily="34" charset="0"/>
                <a:cs typeface="Open Sans" panose="020B0606030504020204" pitchFamily="34" charset="0"/>
              </a:rPr>
              <a:t>faciliter l’accès aux soins</a:t>
            </a:r>
            <a:endParaRPr lang="fr-FR" sz="2800" b="1" dirty="0">
              <a:latin typeface="Century Gothic" panose="020B0502020202020204" pitchFamily="34" charset="0"/>
            </a:endParaRPr>
          </a:p>
        </p:txBody>
      </p:sp>
      <p:sp>
        <p:nvSpPr>
          <p:cNvPr id="9" name="Rectangle 8">
            <a:extLst>
              <a:ext uri="{FF2B5EF4-FFF2-40B4-BE49-F238E27FC236}">
                <a16:creationId xmlns:a16="http://schemas.microsoft.com/office/drawing/2014/main" id="{1B8164B4-C336-E94B-B629-5B76101CA1B9}"/>
              </a:ext>
            </a:extLst>
          </p:cNvPr>
          <p:cNvSpPr/>
          <p:nvPr/>
        </p:nvSpPr>
        <p:spPr>
          <a:xfrm>
            <a:off x="1825086" y="845006"/>
            <a:ext cx="200722" cy="994172"/>
          </a:xfrm>
          <a:prstGeom prst="rect">
            <a:avLst/>
          </a:prstGeom>
          <a:solidFill>
            <a:srgbClr val="D8ECEB"/>
          </a:solidFill>
          <a:ln>
            <a:noFill/>
          </a:ln>
        </p:spPr>
        <p:style>
          <a:lnRef idx="2">
            <a:schemeClr val="accent1">
              <a:shade val="50000"/>
            </a:schemeClr>
          </a:lnRef>
          <a:fillRef idx="1">
            <a:schemeClr val="accent1"/>
          </a:fillRef>
          <a:effectRef idx="0">
            <a:schemeClr val="accent1"/>
          </a:effectRef>
          <a:fontRef idx="minor">
            <a:schemeClr val="lt1"/>
          </a:fontRef>
        </p:style>
        <p:txBody>
          <a:bodyPr lIns="68547" tIns="34274" rIns="68547" bIns="34274" rtlCol="0" anchor="ctr"/>
          <a:lstStyle/>
          <a:p>
            <a:pPr algn="ctr"/>
            <a:endParaRPr lang="fr-FR" sz="1350" dirty="0">
              <a:highlight>
                <a:srgbClr val="1CB4C2"/>
              </a:highlight>
            </a:endParaRPr>
          </a:p>
        </p:txBody>
      </p:sp>
      <p:sp>
        <p:nvSpPr>
          <p:cNvPr id="12" name="Espace réservé du contenu 2">
            <a:extLst>
              <a:ext uri="{FF2B5EF4-FFF2-40B4-BE49-F238E27FC236}">
                <a16:creationId xmlns:a16="http://schemas.microsoft.com/office/drawing/2014/main" id="{BD05693C-8098-7A41-9CA9-8FDD6D11DCDF}"/>
              </a:ext>
            </a:extLst>
          </p:cNvPr>
          <p:cNvSpPr txBox="1">
            <a:spLocks/>
          </p:cNvSpPr>
          <p:nvPr/>
        </p:nvSpPr>
        <p:spPr>
          <a:xfrm>
            <a:off x="6362526" y="2440377"/>
            <a:ext cx="3923653" cy="66191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4050" b="1" dirty="0">
                <a:solidFill>
                  <a:srgbClr val="1CB4C2"/>
                </a:solidFill>
                <a:latin typeface="Century Gothic" panose="020B0502020202020204" pitchFamily="34" charset="0"/>
              </a:rPr>
              <a:t>HandiConnect</a:t>
            </a:r>
          </a:p>
          <a:p>
            <a:endParaRPr lang="fr-FR" sz="4050" dirty="0"/>
          </a:p>
        </p:txBody>
      </p:sp>
      <p:sp>
        <p:nvSpPr>
          <p:cNvPr id="13" name="Espace réservé du contenu 2">
            <a:extLst>
              <a:ext uri="{FF2B5EF4-FFF2-40B4-BE49-F238E27FC236}">
                <a16:creationId xmlns:a16="http://schemas.microsoft.com/office/drawing/2014/main" id="{F365794C-DD2D-3E45-8FD6-B09A265DCCE1}"/>
              </a:ext>
            </a:extLst>
          </p:cNvPr>
          <p:cNvSpPr txBox="1">
            <a:spLocks/>
          </p:cNvSpPr>
          <p:nvPr/>
        </p:nvSpPr>
        <p:spPr>
          <a:xfrm>
            <a:off x="6158429" y="3052742"/>
            <a:ext cx="4351308" cy="443711"/>
          </a:xfrm>
          <a:prstGeom prst="rect">
            <a:avLst/>
          </a:prstGeom>
        </p:spPr>
        <p:txBody>
          <a:bodyPr vert="horz" lIns="68547" tIns="34274" rIns="68547" bIns="3427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50" b="1" dirty="0">
                <a:latin typeface="Century Gothic" panose="020B0502020202020204" pitchFamily="34" charset="0"/>
              </a:rPr>
              <a:t>Un site ressource pour les professionnels de santé</a:t>
            </a:r>
          </a:p>
          <a:p>
            <a:pPr marL="0" indent="0" algn="ctr">
              <a:buNone/>
            </a:pPr>
            <a:endParaRPr lang="fr-FR" sz="1350" b="1" dirty="0">
              <a:latin typeface="Century Gothic" panose="020B0502020202020204" pitchFamily="34" charset="0"/>
            </a:endParaRPr>
          </a:p>
        </p:txBody>
      </p:sp>
      <p:pic>
        <p:nvPicPr>
          <p:cNvPr id="14" name="Image 13" descr="Une image contenant texte, capture d’écran, écran&#10;&#10;Description générée automatiquement">
            <a:extLst>
              <a:ext uri="{FF2B5EF4-FFF2-40B4-BE49-F238E27FC236}">
                <a16:creationId xmlns:a16="http://schemas.microsoft.com/office/drawing/2014/main" id="{CEEEADEF-9269-7C42-BFA8-57689F126B8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0875" y="3226764"/>
            <a:ext cx="2972306" cy="1985666"/>
          </a:xfrm>
          <a:prstGeom prst="rect">
            <a:avLst/>
          </a:prstGeom>
        </p:spPr>
      </p:pic>
    </p:spTree>
    <p:extLst>
      <p:ext uri="{BB962C8B-B14F-4D97-AF65-F5344CB8AC3E}">
        <p14:creationId xmlns:p14="http://schemas.microsoft.com/office/powerpoint/2010/main" val="26500471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3619EFCE-C8AF-42B3-8DA7-11E1CE775CA2}"/>
              </a:ext>
            </a:extLst>
          </p:cNvPr>
          <p:cNvPicPr>
            <a:picLocks noChangeAspect="1"/>
          </p:cNvPicPr>
          <p:nvPr/>
        </p:nvPicPr>
        <p:blipFill>
          <a:blip r:embed="rId3"/>
          <a:stretch>
            <a:fillRect/>
          </a:stretch>
        </p:blipFill>
        <p:spPr>
          <a:xfrm>
            <a:off x="0" y="0"/>
            <a:ext cx="12192000" cy="4666751"/>
          </a:xfrm>
          <a:prstGeom prst="rect">
            <a:avLst/>
          </a:prstGeom>
        </p:spPr>
      </p:pic>
      <p:pic>
        <p:nvPicPr>
          <p:cNvPr id="5" name="Image 4">
            <a:extLst>
              <a:ext uri="{FF2B5EF4-FFF2-40B4-BE49-F238E27FC236}">
                <a16:creationId xmlns:a16="http://schemas.microsoft.com/office/drawing/2014/main" id="{DD6DE96C-A1FC-4E50-8E31-B162BF7E507E}"/>
              </a:ext>
            </a:extLst>
          </p:cNvPr>
          <p:cNvPicPr>
            <a:picLocks noChangeAspect="1"/>
          </p:cNvPicPr>
          <p:nvPr/>
        </p:nvPicPr>
        <p:blipFill>
          <a:blip r:embed="rId4"/>
          <a:stretch>
            <a:fillRect/>
          </a:stretch>
        </p:blipFill>
        <p:spPr>
          <a:xfrm>
            <a:off x="0" y="4666751"/>
            <a:ext cx="12192000" cy="1500134"/>
          </a:xfrm>
          <a:prstGeom prst="rect">
            <a:avLst/>
          </a:prstGeom>
        </p:spPr>
      </p:pic>
    </p:spTree>
    <p:extLst>
      <p:ext uri="{BB962C8B-B14F-4D97-AF65-F5344CB8AC3E}">
        <p14:creationId xmlns:p14="http://schemas.microsoft.com/office/powerpoint/2010/main" val="7813531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E6CC8100-1D57-4694-B3D3-78BC2FB44839}"/>
              </a:ext>
            </a:extLst>
          </p:cNvPr>
          <p:cNvPicPr>
            <a:picLocks noChangeAspect="1"/>
          </p:cNvPicPr>
          <p:nvPr/>
        </p:nvPicPr>
        <p:blipFill>
          <a:blip r:embed="rId3"/>
          <a:stretch>
            <a:fillRect/>
          </a:stretch>
        </p:blipFill>
        <p:spPr>
          <a:xfrm>
            <a:off x="8572500" y="4224194"/>
            <a:ext cx="3619500" cy="2641600"/>
          </a:xfrm>
          <a:prstGeom prst="rect">
            <a:avLst/>
          </a:prstGeom>
        </p:spPr>
      </p:pic>
      <p:sp>
        <p:nvSpPr>
          <p:cNvPr id="3" name="Espace réservé du contenu 2">
            <a:extLst>
              <a:ext uri="{FF2B5EF4-FFF2-40B4-BE49-F238E27FC236}">
                <a16:creationId xmlns:a16="http://schemas.microsoft.com/office/drawing/2014/main" id="{333A3B6A-5FFA-4D2E-AA10-C7CA0373632E}"/>
              </a:ext>
            </a:extLst>
          </p:cNvPr>
          <p:cNvSpPr>
            <a:spLocks noGrp="1"/>
          </p:cNvSpPr>
          <p:nvPr>
            <p:ph idx="4294967295"/>
          </p:nvPr>
        </p:nvSpPr>
        <p:spPr>
          <a:xfrm>
            <a:off x="0" y="2425700"/>
            <a:ext cx="2795588" cy="692150"/>
          </a:xfrm>
        </p:spPr>
        <p:txBody>
          <a:bodyPr>
            <a:normAutofit/>
          </a:bodyPr>
          <a:lstStyle/>
          <a:p>
            <a:pPr marL="0" indent="0" algn="ctr">
              <a:buNone/>
            </a:pPr>
            <a:r>
              <a:rPr lang="fr-FR" sz="4050" b="1" dirty="0">
                <a:solidFill>
                  <a:srgbClr val="3974B9"/>
                </a:solidFill>
                <a:latin typeface="Century Gothic" panose="020B0502020202020204" pitchFamily="34" charset="0"/>
              </a:rPr>
              <a:t>SantéBD</a:t>
            </a:r>
          </a:p>
          <a:p>
            <a:pPr marL="0" indent="0">
              <a:buNone/>
            </a:pPr>
            <a:endParaRPr lang="fr-FR" dirty="0"/>
          </a:p>
        </p:txBody>
      </p:sp>
      <p:sp>
        <p:nvSpPr>
          <p:cNvPr id="5" name="Espace réservé du contenu 2">
            <a:extLst>
              <a:ext uri="{FF2B5EF4-FFF2-40B4-BE49-F238E27FC236}">
                <a16:creationId xmlns:a16="http://schemas.microsoft.com/office/drawing/2014/main" id="{B7457E8E-1DA4-4111-B90C-5E6035234A13}"/>
              </a:ext>
            </a:extLst>
          </p:cNvPr>
          <p:cNvSpPr txBox="1">
            <a:spLocks/>
          </p:cNvSpPr>
          <p:nvPr/>
        </p:nvSpPr>
        <p:spPr>
          <a:xfrm>
            <a:off x="1825088" y="3004908"/>
            <a:ext cx="4069959" cy="443712"/>
          </a:xfrm>
          <a:prstGeom prst="rect">
            <a:avLst/>
          </a:prstGeom>
        </p:spPr>
        <p:txBody>
          <a:bodyPr vert="horz" lIns="68547" tIns="34274" rIns="68547" bIns="34274"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50" b="1" dirty="0">
                <a:latin typeface="Century Gothic" panose="020B0502020202020204" pitchFamily="34" charset="0"/>
              </a:rPr>
              <a:t>Des bandes dessinées personnalisées</a:t>
            </a:r>
            <a:br>
              <a:rPr lang="fr-FR" sz="1350" b="1" dirty="0">
                <a:latin typeface="Century Gothic" panose="020B0502020202020204" pitchFamily="34" charset="0"/>
              </a:rPr>
            </a:br>
            <a:r>
              <a:rPr lang="fr-FR" sz="1350" b="1" dirty="0">
                <a:latin typeface="Century Gothic" panose="020B0502020202020204" pitchFamily="34" charset="0"/>
              </a:rPr>
              <a:t>pour mieux communiquer et avoir moins peur</a:t>
            </a:r>
          </a:p>
          <a:p>
            <a:pPr marL="0" indent="0" algn="ctr">
              <a:buNone/>
            </a:pPr>
            <a:endParaRPr lang="fr-FR" sz="1350" b="1" dirty="0">
              <a:latin typeface="Century Gothic" panose="020B0502020202020204" pitchFamily="34" charset="0"/>
            </a:endParaRPr>
          </a:p>
        </p:txBody>
      </p:sp>
      <p:pic>
        <p:nvPicPr>
          <p:cNvPr id="6" name="Image 5" descr="Outils divers.jpeg">
            <a:extLst>
              <a:ext uri="{FF2B5EF4-FFF2-40B4-BE49-F238E27FC236}">
                <a16:creationId xmlns:a16="http://schemas.microsoft.com/office/drawing/2014/main" id="{5AC54EFE-5E66-984D-BF71-6B338AC0D09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94998" y="3624288"/>
            <a:ext cx="3496049" cy="1293254"/>
          </a:xfrm>
          <a:prstGeom prst="rect">
            <a:avLst/>
          </a:prstGeom>
        </p:spPr>
      </p:pic>
      <p:sp>
        <p:nvSpPr>
          <p:cNvPr id="8" name="Titre 1">
            <a:extLst>
              <a:ext uri="{FF2B5EF4-FFF2-40B4-BE49-F238E27FC236}">
                <a16:creationId xmlns:a16="http://schemas.microsoft.com/office/drawing/2014/main" id="{86FA8E67-9D57-B04F-8471-4F33E2657824}"/>
              </a:ext>
            </a:extLst>
          </p:cNvPr>
          <p:cNvSpPr txBox="1">
            <a:spLocks/>
          </p:cNvSpPr>
          <p:nvPr/>
        </p:nvSpPr>
        <p:spPr>
          <a:xfrm>
            <a:off x="2711624" y="1219534"/>
            <a:ext cx="8515350" cy="994172"/>
          </a:xfrm>
          <a:prstGeom prst="rect">
            <a:avLst/>
          </a:prstGeom>
          <a:noFill/>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2700" b="1" dirty="0">
                <a:latin typeface="Century Gothic" panose="020B0502020202020204" pitchFamily="34" charset="0"/>
              </a:rPr>
              <a:t>2 outils gratuits et complémentaires</a:t>
            </a:r>
          </a:p>
          <a:p>
            <a:r>
              <a:rPr lang="fr-FR" sz="2700" b="1" dirty="0">
                <a:latin typeface="Century Gothic" panose="020B0502020202020204" pitchFamily="34" charset="0"/>
              </a:rPr>
              <a:t>pour un accès aux soins universel </a:t>
            </a:r>
            <a:endParaRPr lang="fr-FR" sz="2700" b="1" dirty="0">
              <a:solidFill>
                <a:srgbClr val="3974B9"/>
              </a:solidFill>
              <a:latin typeface="Century Gothic" panose="020B0502020202020204" pitchFamily="34" charset="0"/>
            </a:endParaRPr>
          </a:p>
        </p:txBody>
      </p:sp>
      <p:sp>
        <p:nvSpPr>
          <p:cNvPr id="9" name="Rectangle 8">
            <a:extLst>
              <a:ext uri="{FF2B5EF4-FFF2-40B4-BE49-F238E27FC236}">
                <a16:creationId xmlns:a16="http://schemas.microsoft.com/office/drawing/2014/main" id="{1B8164B4-C336-E94B-B629-5B76101CA1B9}"/>
              </a:ext>
            </a:extLst>
          </p:cNvPr>
          <p:cNvSpPr/>
          <p:nvPr/>
        </p:nvSpPr>
        <p:spPr>
          <a:xfrm>
            <a:off x="2218180" y="1125498"/>
            <a:ext cx="200722" cy="994172"/>
          </a:xfrm>
          <a:prstGeom prst="rect">
            <a:avLst/>
          </a:prstGeom>
          <a:solidFill>
            <a:srgbClr val="D8ECEB"/>
          </a:solidFill>
          <a:ln>
            <a:noFill/>
          </a:ln>
        </p:spPr>
        <p:style>
          <a:lnRef idx="2">
            <a:schemeClr val="accent1">
              <a:shade val="50000"/>
            </a:schemeClr>
          </a:lnRef>
          <a:fillRef idx="1">
            <a:schemeClr val="accent1"/>
          </a:fillRef>
          <a:effectRef idx="0">
            <a:schemeClr val="accent1"/>
          </a:effectRef>
          <a:fontRef idx="minor">
            <a:schemeClr val="lt1"/>
          </a:fontRef>
        </p:style>
        <p:txBody>
          <a:bodyPr lIns="68547" tIns="34274" rIns="68547" bIns="34274" rtlCol="0" anchor="ctr"/>
          <a:lstStyle/>
          <a:p>
            <a:pPr algn="ctr"/>
            <a:endParaRPr lang="fr-FR" sz="1350" dirty="0">
              <a:highlight>
                <a:srgbClr val="1CB4C2"/>
              </a:highlight>
            </a:endParaRPr>
          </a:p>
        </p:txBody>
      </p:sp>
      <p:sp>
        <p:nvSpPr>
          <p:cNvPr id="12" name="Espace réservé du contenu 2">
            <a:extLst>
              <a:ext uri="{FF2B5EF4-FFF2-40B4-BE49-F238E27FC236}">
                <a16:creationId xmlns:a16="http://schemas.microsoft.com/office/drawing/2014/main" id="{BD05693C-8098-7A41-9CA9-8FDD6D11DCDF}"/>
              </a:ext>
            </a:extLst>
          </p:cNvPr>
          <p:cNvSpPr txBox="1">
            <a:spLocks/>
          </p:cNvSpPr>
          <p:nvPr/>
        </p:nvSpPr>
        <p:spPr>
          <a:xfrm>
            <a:off x="6362526" y="2440377"/>
            <a:ext cx="3923653" cy="661917"/>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fr-FR" sz="4050" b="1" dirty="0">
                <a:solidFill>
                  <a:schemeClr val="accent1">
                    <a:lumMod val="20000"/>
                    <a:lumOff val="80000"/>
                  </a:schemeClr>
                </a:solidFill>
                <a:latin typeface="Century Gothic" panose="020B0502020202020204" pitchFamily="34" charset="0"/>
              </a:rPr>
              <a:t>HandiConnect</a:t>
            </a:r>
          </a:p>
          <a:p>
            <a:endParaRPr lang="fr-FR" sz="4050" dirty="0"/>
          </a:p>
        </p:txBody>
      </p:sp>
      <p:sp>
        <p:nvSpPr>
          <p:cNvPr id="13" name="Espace réservé du contenu 2">
            <a:extLst>
              <a:ext uri="{FF2B5EF4-FFF2-40B4-BE49-F238E27FC236}">
                <a16:creationId xmlns:a16="http://schemas.microsoft.com/office/drawing/2014/main" id="{F365794C-DD2D-3E45-8FD6-B09A265DCCE1}"/>
              </a:ext>
            </a:extLst>
          </p:cNvPr>
          <p:cNvSpPr txBox="1">
            <a:spLocks/>
          </p:cNvSpPr>
          <p:nvPr/>
        </p:nvSpPr>
        <p:spPr>
          <a:xfrm>
            <a:off x="6158429" y="3052742"/>
            <a:ext cx="4351308" cy="443711"/>
          </a:xfrm>
          <a:prstGeom prst="rect">
            <a:avLst/>
          </a:prstGeom>
        </p:spPr>
        <p:txBody>
          <a:bodyPr vert="horz" lIns="68547" tIns="34274" rIns="68547" bIns="34274"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350" b="1" dirty="0">
                <a:solidFill>
                  <a:schemeClr val="bg1">
                    <a:lumMod val="75000"/>
                  </a:schemeClr>
                </a:solidFill>
                <a:latin typeface="Century Gothic" panose="020B0502020202020204" pitchFamily="34" charset="0"/>
              </a:rPr>
              <a:t>Un site ressource pour les professionnels de santé</a:t>
            </a:r>
          </a:p>
          <a:p>
            <a:pPr marL="0" indent="0" algn="ctr">
              <a:buNone/>
            </a:pPr>
            <a:endParaRPr lang="fr-FR" sz="1350" b="1" dirty="0">
              <a:latin typeface="Century Gothic" panose="020B0502020202020204" pitchFamily="34" charset="0"/>
            </a:endParaRPr>
          </a:p>
        </p:txBody>
      </p:sp>
      <p:pic>
        <p:nvPicPr>
          <p:cNvPr id="14" name="Image 13" descr="Une image contenant texte, capture d’écran, écran&#10;&#10;Description générée automatiquement">
            <a:extLst>
              <a:ext uri="{FF2B5EF4-FFF2-40B4-BE49-F238E27FC236}">
                <a16:creationId xmlns:a16="http://schemas.microsoft.com/office/drawing/2014/main" id="{CEEEADEF-9269-7C42-BFA8-57689F126B85}"/>
              </a:ext>
            </a:extLst>
          </p:cNvPr>
          <p:cNvPicPr>
            <a:picLocks noChangeAspect="1"/>
          </p:cNvPicPr>
          <p:nvPr/>
        </p:nvPicPr>
        <p:blipFill>
          <a:blip r:embed="rId5" cstate="print">
            <a:alphaModFix amt="32000"/>
            <a:extLst>
              <a:ext uri="{28A0092B-C50C-407E-A947-70E740481C1C}">
                <a14:useLocalDpi xmlns:a14="http://schemas.microsoft.com/office/drawing/2010/main" val="0"/>
              </a:ext>
            </a:extLst>
          </a:blip>
          <a:stretch>
            <a:fillRect/>
          </a:stretch>
        </p:blipFill>
        <p:spPr>
          <a:xfrm>
            <a:off x="6600375" y="3248799"/>
            <a:ext cx="2972306" cy="1985666"/>
          </a:xfrm>
          <a:prstGeom prst="rect">
            <a:avLst/>
          </a:prstGeom>
        </p:spPr>
      </p:pic>
      <p:pic>
        <p:nvPicPr>
          <p:cNvPr id="15" name="Image 14" descr="Une image contenant dessin&#10;&#10;Description générée automatiquement">
            <a:extLst>
              <a:ext uri="{FF2B5EF4-FFF2-40B4-BE49-F238E27FC236}">
                <a16:creationId xmlns:a16="http://schemas.microsoft.com/office/drawing/2014/main" id="{F424447B-7B6B-4B71-9A14-39F345457E8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903347" y="5739362"/>
            <a:ext cx="2121310" cy="1118638"/>
          </a:xfrm>
          <a:prstGeom prst="rect">
            <a:avLst/>
          </a:prstGeom>
        </p:spPr>
      </p:pic>
    </p:spTree>
    <p:extLst>
      <p:ext uri="{BB962C8B-B14F-4D97-AF65-F5344CB8AC3E}">
        <p14:creationId xmlns:p14="http://schemas.microsoft.com/office/powerpoint/2010/main" val="41243253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texte&#10;&#10;Description générée automatiquement">
            <a:hlinkClick r:id="rId3"/>
            <a:extLst>
              <a:ext uri="{FF2B5EF4-FFF2-40B4-BE49-F238E27FC236}">
                <a16:creationId xmlns:a16="http://schemas.microsoft.com/office/drawing/2014/main" id="{D46C8AAB-CAA3-4E38-B416-771F329B656E}"/>
              </a:ext>
            </a:extLst>
          </p:cNvPr>
          <p:cNvPicPr>
            <a:picLocks noChangeAspect="1"/>
          </p:cNvPicPr>
          <p:nvPr/>
        </p:nvPicPr>
        <p:blipFill>
          <a:blip r:embed="rId4"/>
          <a:stretch>
            <a:fillRect/>
          </a:stretch>
        </p:blipFill>
        <p:spPr>
          <a:xfrm>
            <a:off x="799921" y="20255"/>
            <a:ext cx="9713672" cy="3861183"/>
          </a:xfrm>
          <a:prstGeom prst="rect">
            <a:avLst/>
          </a:prstGeom>
        </p:spPr>
      </p:pic>
      <p:pic>
        <p:nvPicPr>
          <p:cNvPr id="7" name="Image 6">
            <a:extLst>
              <a:ext uri="{FF2B5EF4-FFF2-40B4-BE49-F238E27FC236}">
                <a16:creationId xmlns:a16="http://schemas.microsoft.com/office/drawing/2014/main" id="{234D0ACB-C568-4920-BE3E-8417E4A95761}"/>
              </a:ext>
            </a:extLst>
          </p:cNvPr>
          <p:cNvPicPr>
            <a:picLocks noChangeAspect="1"/>
          </p:cNvPicPr>
          <p:nvPr/>
        </p:nvPicPr>
        <p:blipFill>
          <a:blip r:embed="rId5"/>
          <a:stretch>
            <a:fillRect/>
          </a:stretch>
        </p:blipFill>
        <p:spPr>
          <a:xfrm>
            <a:off x="1321048" y="3721395"/>
            <a:ext cx="1889754" cy="3116349"/>
          </a:xfrm>
          <a:prstGeom prst="rect">
            <a:avLst/>
          </a:prstGeom>
        </p:spPr>
      </p:pic>
      <p:pic>
        <p:nvPicPr>
          <p:cNvPr id="9" name="Image 8">
            <a:extLst>
              <a:ext uri="{FF2B5EF4-FFF2-40B4-BE49-F238E27FC236}">
                <a16:creationId xmlns:a16="http://schemas.microsoft.com/office/drawing/2014/main" id="{45672106-F4F0-49E8-B51F-416ED20BC3E2}"/>
              </a:ext>
            </a:extLst>
          </p:cNvPr>
          <p:cNvPicPr>
            <a:picLocks noChangeAspect="1"/>
          </p:cNvPicPr>
          <p:nvPr/>
        </p:nvPicPr>
        <p:blipFill>
          <a:blip r:embed="rId6"/>
          <a:stretch>
            <a:fillRect/>
          </a:stretch>
        </p:blipFill>
        <p:spPr>
          <a:xfrm>
            <a:off x="4277027" y="3721395"/>
            <a:ext cx="1889754" cy="3110526"/>
          </a:xfrm>
          <a:prstGeom prst="rect">
            <a:avLst/>
          </a:prstGeom>
        </p:spPr>
      </p:pic>
      <p:pic>
        <p:nvPicPr>
          <p:cNvPr id="14" name="Image 13">
            <a:extLst>
              <a:ext uri="{FF2B5EF4-FFF2-40B4-BE49-F238E27FC236}">
                <a16:creationId xmlns:a16="http://schemas.microsoft.com/office/drawing/2014/main" id="{FAA3AA34-BF18-43B4-AFC3-8A8FA0B03B37}"/>
              </a:ext>
            </a:extLst>
          </p:cNvPr>
          <p:cNvPicPr>
            <a:picLocks noChangeAspect="1"/>
          </p:cNvPicPr>
          <p:nvPr/>
        </p:nvPicPr>
        <p:blipFill>
          <a:blip r:embed="rId7"/>
          <a:stretch>
            <a:fillRect/>
          </a:stretch>
        </p:blipFill>
        <p:spPr>
          <a:xfrm>
            <a:off x="7233006" y="3693552"/>
            <a:ext cx="1889754" cy="3166211"/>
          </a:xfrm>
          <a:prstGeom prst="rect">
            <a:avLst/>
          </a:prstGeom>
        </p:spPr>
      </p:pic>
    </p:spTree>
    <p:extLst>
      <p:ext uri="{BB962C8B-B14F-4D97-AF65-F5344CB8AC3E}">
        <p14:creationId xmlns:p14="http://schemas.microsoft.com/office/powerpoint/2010/main" val="870804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B22890C-B657-4CAD-89FE-974670C9AD8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8150" y="1875415"/>
            <a:ext cx="9929175" cy="3809368"/>
          </a:xfrm>
          <a:prstGeom prst="rect">
            <a:avLst/>
          </a:prstGeom>
        </p:spPr>
      </p:pic>
      <p:sp>
        <p:nvSpPr>
          <p:cNvPr id="2" name="Titre 1">
            <a:extLst>
              <a:ext uri="{FF2B5EF4-FFF2-40B4-BE49-F238E27FC236}">
                <a16:creationId xmlns:a16="http://schemas.microsoft.com/office/drawing/2014/main" id="{8A8A17C0-01CE-5C4B-AED6-40C1FC0ADB29}"/>
              </a:ext>
            </a:extLst>
          </p:cNvPr>
          <p:cNvSpPr>
            <a:spLocks noGrp="1"/>
          </p:cNvSpPr>
          <p:nvPr>
            <p:ph type="title"/>
          </p:nvPr>
        </p:nvSpPr>
        <p:spPr>
          <a:xfrm>
            <a:off x="805766" y="180943"/>
            <a:ext cx="10984790" cy="1044116"/>
          </a:xfrm>
        </p:spPr>
        <p:txBody>
          <a:bodyPr>
            <a:normAutofit/>
          </a:bodyPr>
          <a:lstStyle/>
          <a:p>
            <a:r>
              <a:rPr lang="fr-FR" sz="2800" b="1" dirty="0">
                <a:solidFill>
                  <a:srgbClr val="0070C0"/>
                </a:solidFill>
                <a:latin typeface="Century Gothic" panose="020B0502020202020204" pitchFamily="34" charset="0"/>
              </a:rPr>
              <a:t>SantéBD</a:t>
            </a:r>
            <a:r>
              <a:rPr lang="fr-FR" sz="2800" b="1" dirty="0">
                <a:solidFill>
                  <a:srgbClr val="68A5B7"/>
                </a:solidFill>
                <a:latin typeface="Century Gothic" panose="020B0502020202020204" pitchFamily="34" charset="0"/>
              </a:rPr>
              <a:t> </a:t>
            </a:r>
            <a:r>
              <a:rPr lang="fr-FR" sz="2800" b="1" dirty="0">
                <a:solidFill>
                  <a:schemeClr val="tx1"/>
                </a:solidFill>
                <a:latin typeface="Century Gothic" panose="020B0502020202020204" pitchFamily="34" charset="0"/>
              </a:rPr>
              <a:t>et</a:t>
            </a:r>
            <a:r>
              <a:rPr lang="fr-FR" sz="2800" b="1" dirty="0">
                <a:solidFill>
                  <a:srgbClr val="68A5B7"/>
                </a:solidFill>
                <a:latin typeface="Century Gothic" panose="020B0502020202020204" pitchFamily="34" charset="0"/>
              </a:rPr>
              <a:t> </a:t>
            </a:r>
            <a:r>
              <a:rPr lang="fr-FR" sz="2800" b="1" dirty="0">
                <a:solidFill>
                  <a:srgbClr val="00B0F0"/>
                </a:solidFill>
                <a:latin typeface="Century Gothic" panose="020B0502020202020204" pitchFamily="34" charset="0"/>
              </a:rPr>
              <a:t>HandiConnect, </a:t>
            </a:r>
            <a:r>
              <a:rPr lang="fr-FR" sz="2800" b="1" dirty="0">
                <a:solidFill>
                  <a:srgbClr val="68A5B7"/>
                </a:solidFill>
                <a:latin typeface="Century Gothic" panose="020B0502020202020204" pitchFamily="34" charset="0"/>
              </a:rPr>
              <a:t/>
            </a:r>
            <a:br>
              <a:rPr lang="fr-FR" sz="2800" b="1" dirty="0">
                <a:solidFill>
                  <a:srgbClr val="68A5B7"/>
                </a:solidFill>
                <a:latin typeface="Century Gothic" panose="020B0502020202020204" pitchFamily="34" charset="0"/>
              </a:rPr>
            </a:br>
            <a:r>
              <a:rPr lang="fr-FR" sz="2800" b="0" dirty="0">
                <a:solidFill>
                  <a:schemeClr val="tx1">
                    <a:lumMod val="85000"/>
                    <a:lumOff val="15000"/>
                  </a:schemeClr>
                </a:solidFill>
                <a:latin typeface="Century Gothic" panose="020B0502020202020204" pitchFamily="34" charset="0"/>
              </a:rPr>
              <a:t>des outils </a:t>
            </a:r>
            <a:r>
              <a:rPr lang="fr-FR" sz="2800" b="0" dirty="0">
                <a:solidFill>
                  <a:schemeClr val="tx1">
                    <a:lumMod val="85000"/>
                    <a:lumOff val="15000"/>
                  </a:schemeClr>
                </a:solidFill>
              </a:rPr>
              <a:t>pour rendre la santé accessible à  </a:t>
            </a:r>
            <a:r>
              <a:rPr lang="fr-FR" sz="2800" b="0" dirty="0">
                <a:solidFill>
                  <a:schemeClr val="tx1">
                    <a:lumMod val="85000"/>
                    <a:lumOff val="15000"/>
                  </a:schemeClr>
                </a:solidFill>
                <a:latin typeface="Century Gothic" panose="020B0502020202020204" pitchFamily="34" charset="0"/>
              </a:rPr>
              <a:t>TOUS !</a:t>
            </a:r>
          </a:p>
        </p:txBody>
      </p:sp>
      <p:pic>
        <p:nvPicPr>
          <p:cNvPr id="6" name="Image 5">
            <a:extLst>
              <a:ext uri="{FF2B5EF4-FFF2-40B4-BE49-F238E27FC236}">
                <a16:creationId xmlns:a16="http://schemas.microsoft.com/office/drawing/2014/main" id="{61D2789A-2007-A24E-823A-A27383201751}"/>
              </a:ext>
            </a:extLst>
          </p:cNvPr>
          <p:cNvPicPr>
            <a:picLocks noChangeAspect="1"/>
          </p:cNvPicPr>
          <p:nvPr/>
        </p:nvPicPr>
        <p:blipFill>
          <a:blip r:embed="rId4"/>
          <a:stretch>
            <a:fillRect/>
          </a:stretch>
        </p:blipFill>
        <p:spPr>
          <a:xfrm>
            <a:off x="8557575" y="4220243"/>
            <a:ext cx="3619500" cy="2641600"/>
          </a:xfrm>
          <a:prstGeom prst="rect">
            <a:avLst/>
          </a:prstGeom>
        </p:spPr>
      </p:pic>
      <p:pic>
        <p:nvPicPr>
          <p:cNvPr id="3" name="Image 2">
            <a:extLst>
              <a:ext uri="{FF2B5EF4-FFF2-40B4-BE49-F238E27FC236}">
                <a16:creationId xmlns:a16="http://schemas.microsoft.com/office/drawing/2014/main" id="{966F7EC1-1C84-4836-A891-0DDAB8B1CABA}"/>
              </a:ext>
            </a:extLst>
          </p:cNvPr>
          <p:cNvPicPr>
            <a:picLocks noChangeAspect="1"/>
          </p:cNvPicPr>
          <p:nvPr/>
        </p:nvPicPr>
        <p:blipFill>
          <a:blip r:embed="rId5"/>
          <a:stretch>
            <a:fillRect/>
          </a:stretch>
        </p:blipFill>
        <p:spPr>
          <a:xfrm>
            <a:off x="401444" y="0"/>
            <a:ext cx="268247" cy="1329043"/>
          </a:xfrm>
          <a:prstGeom prst="rect">
            <a:avLst/>
          </a:prstGeom>
        </p:spPr>
      </p:pic>
      <p:pic>
        <p:nvPicPr>
          <p:cNvPr id="4" name="Image 3">
            <a:extLst>
              <a:ext uri="{FF2B5EF4-FFF2-40B4-BE49-F238E27FC236}">
                <a16:creationId xmlns:a16="http://schemas.microsoft.com/office/drawing/2014/main" id="{35F8F04F-1251-4B2C-8A6B-A21932FC647B}"/>
              </a:ext>
            </a:extLst>
          </p:cNvPr>
          <p:cNvPicPr>
            <a:picLocks noChangeAspect="1"/>
          </p:cNvPicPr>
          <p:nvPr/>
        </p:nvPicPr>
        <p:blipFill>
          <a:blip r:embed="rId6"/>
          <a:stretch>
            <a:fillRect/>
          </a:stretch>
        </p:blipFill>
        <p:spPr>
          <a:xfrm>
            <a:off x="9718125" y="5541043"/>
            <a:ext cx="2121592" cy="1121761"/>
          </a:xfrm>
          <a:prstGeom prst="rect">
            <a:avLst/>
          </a:prstGeom>
        </p:spPr>
      </p:pic>
    </p:spTree>
    <p:extLst>
      <p:ext uri="{BB962C8B-B14F-4D97-AF65-F5344CB8AC3E}">
        <p14:creationId xmlns:p14="http://schemas.microsoft.com/office/powerpoint/2010/main" val="22114412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71FF19ED-A835-C74B-83C9-A5DF4FAB2211}"/>
              </a:ext>
            </a:extLst>
          </p:cNvPr>
          <p:cNvSpPr/>
          <p:nvPr/>
        </p:nvSpPr>
        <p:spPr>
          <a:xfrm>
            <a:off x="4" y="-315270"/>
            <a:ext cx="12191996" cy="7222397"/>
          </a:xfrm>
          <a:prstGeom prst="rect">
            <a:avLst/>
          </a:prstGeom>
          <a:solidFill>
            <a:srgbClr val="CFE8E1"/>
          </a:solidFill>
          <a:ln cap="flat">
            <a:noFill/>
            <a:prstDash val="solid"/>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entury Gothic" panose="020B0502020202020204" pitchFamily="34" charset="0"/>
            </a:endParaRPr>
          </a:p>
        </p:txBody>
      </p:sp>
      <p:sp>
        <p:nvSpPr>
          <p:cNvPr id="3" name="Ellipse 10">
            <a:extLst>
              <a:ext uri="{FF2B5EF4-FFF2-40B4-BE49-F238E27FC236}">
                <a16:creationId xmlns:a16="http://schemas.microsoft.com/office/drawing/2014/main" id="{7C3ADB8C-ACE3-A64A-9A4F-1F2101EC2551}"/>
              </a:ext>
            </a:extLst>
          </p:cNvPr>
          <p:cNvSpPr/>
          <p:nvPr/>
        </p:nvSpPr>
        <p:spPr>
          <a:xfrm>
            <a:off x="5441850" y="1625288"/>
            <a:ext cx="3902668" cy="375817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800" b="0" i="0" u="none" strike="noStrike" kern="1200" cap="none" spc="0" baseline="0">
              <a:solidFill>
                <a:srgbClr val="FFFFFF"/>
              </a:solidFill>
              <a:uFillTx/>
              <a:latin typeface="Century Gothic" panose="020B0502020202020204" pitchFamily="34" charset="0"/>
            </a:endParaRPr>
          </a:p>
        </p:txBody>
      </p:sp>
      <p:pic>
        <p:nvPicPr>
          <p:cNvPr id="4" name="Image 4">
            <a:extLst>
              <a:ext uri="{FF2B5EF4-FFF2-40B4-BE49-F238E27FC236}">
                <a16:creationId xmlns:a16="http://schemas.microsoft.com/office/drawing/2014/main" id="{225C8255-C9B5-E84A-BD6D-EBA1D6E41D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3142" y="2765902"/>
            <a:ext cx="3520092" cy="1137385"/>
          </a:xfrm>
          <a:prstGeom prst="rect">
            <a:avLst/>
          </a:prstGeom>
          <a:noFill/>
          <a:ln cap="flat">
            <a:noFill/>
          </a:ln>
        </p:spPr>
      </p:pic>
      <p:sp>
        <p:nvSpPr>
          <p:cNvPr id="5" name="ZoneTexte 11">
            <a:extLst>
              <a:ext uri="{FF2B5EF4-FFF2-40B4-BE49-F238E27FC236}">
                <a16:creationId xmlns:a16="http://schemas.microsoft.com/office/drawing/2014/main" id="{7B161DC5-F7CC-454F-8D20-1AF99C197C6B}"/>
              </a:ext>
            </a:extLst>
          </p:cNvPr>
          <p:cNvSpPr txBox="1"/>
          <p:nvPr/>
        </p:nvSpPr>
        <p:spPr>
          <a:xfrm>
            <a:off x="6385931" y="4189888"/>
            <a:ext cx="5534607" cy="307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400" b="0" i="0" u="none" strike="noStrike" kern="1200" cap="none" spc="0" baseline="0">
                <a:solidFill>
                  <a:srgbClr val="000000"/>
                </a:solidFill>
                <a:uFillTx/>
                <a:latin typeface="Century Gothic" panose="020B0502020202020204" pitchFamily="34" charset="0"/>
              </a:rPr>
              <a:t>10 ans d’engagement</a:t>
            </a:r>
          </a:p>
        </p:txBody>
      </p:sp>
      <p:sp>
        <p:nvSpPr>
          <p:cNvPr id="6" name="Ellipse 7">
            <a:extLst>
              <a:ext uri="{FF2B5EF4-FFF2-40B4-BE49-F238E27FC236}">
                <a16:creationId xmlns:a16="http://schemas.microsoft.com/office/drawing/2014/main" id="{38F1AE0E-3B7F-3E45-8009-B8BFBA981977}"/>
              </a:ext>
            </a:extLst>
          </p:cNvPr>
          <p:cNvSpPr/>
          <p:nvPr/>
        </p:nvSpPr>
        <p:spPr>
          <a:xfrm>
            <a:off x="3934023" y="2617302"/>
            <a:ext cx="1225204" cy="12061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4" cstate="screen">
              <a:alphaModFix/>
              <a:extLst>
                <a:ext uri="{28A0092B-C50C-407E-A947-70E740481C1C}">
                  <a14:useLocalDpi xmlns:a14="http://schemas.microsoft.com/office/drawing/2010/main"/>
                </a:ext>
              </a:extLst>
            </a:blip>
            <a:stretch>
              <a:fillRect/>
            </a:stretch>
          </a:blipFill>
          <a:ln w="12701"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1" i="0" u="none" strike="noStrike" kern="1200" cap="none" spc="0" baseline="0">
              <a:solidFill>
                <a:srgbClr val="000000"/>
              </a:solidFill>
              <a:uFillTx/>
              <a:latin typeface="Century Gothic" panose="020B0502020202020204" pitchFamily="34" charset="0"/>
            </a:endParaRPr>
          </a:p>
        </p:txBody>
      </p:sp>
      <p:sp>
        <p:nvSpPr>
          <p:cNvPr id="7" name="Ellipse 18">
            <a:extLst>
              <a:ext uri="{FF2B5EF4-FFF2-40B4-BE49-F238E27FC236}">
                <a16:creationId xmlns:a16="http://schemas.microsoft.com/office/drawing/2014/main" id="{FDF93917-E162-4343-A102-57D7613F90EE}"/>
              </a:ext>
            </a:extLst>
          </p:cNvPr>
          <p:cNvSpPr/>
          <p:nvPr/>
        </p:nvSpPr>
        <p:spPr>
          <a:xfrm>
            <a:off x="8750524" y="1175605"/>
            <a:ext cx="1225204" cy="12061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5" cstate="screen">
              <a:alphaModFix/>
              <a:extLst>
                <a:ext uri="{28A0092B-C50C-407E-A947-70E740481C1C}">
                  <a14:useLocalDpi xmlns:a14="http://schemas.microsoft.com/office/drawing/2010/main"/>
                </a:ext>
              </a:extLst>
            </a:blip>
            <a:stretch>
              <a:fillRect/>
            </a:stretch>
          </a:blipFill>
          <a:ln w="12701"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000000"/>
                </a:solidFill>
                <a:uFillTx/>
                <a:latin typeface="Century Gothic" panose="020B0502020202020204" pitchFamily="34" charset="0"/>
              </a:rPr>
              <a:t> </a:t>
            </a:r>
          </a:p>
        </p:txBody>
      </p:sp>
      <p:sp>
        <p:nvSpPr>
          <p:cNvPr id="8" name="Ellipse 20">
            <a:extLst>
              <a:ext uri="{FF2B5EF4-FFF2-40B4-BE49-F238E27FC236}">
                <a16:creationId xmlns:a16="http://schemas.microsoft.com/office/drawing/2014/main" id="{F74FF7A9-D5D9-494A-BD79-D67CC2F1DFFD}"/>
              </a:ext>
            </a:extLst>
          </p:cNvPr>
          <p:cNvSpPr/>
          <p:nvPr/>
        </p:nvSpPr>
        <p:spPr>
          <a:xfrm>
            <a:off x="6848746" y="342047"/>
            <a:ext cx="1225204" cy="12061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6" cstate="screen">
              <a:alphaModFix/>
              <a:extLst>
                <a:ext uri="{28A0092B-C50C-407E-A947-70E740481C1C}">
                  <a14:useLocalDpi xmlns:a14="http://schemas.microsoft.com/office/drawing/2010/main"/>
                </a:ext>
              </a:extLst>
            </a:blip>
            <a:stretch>
              <a:fillRect/>
            </a:stretch>
          </a:blipFill>
          <a:ln w="12701"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entury Gothic" panose="020B0502020202020204" pitchFamily="34" charset="0"/>
            </a:endParaRPr>
          </a:p>
        </p:txBody>
      </p:sp>
      <p:sp>
        <p:nvSpPr>
          <p:cNvPr id="9" name="Ellipse 22">
            <a:extLst>
              <a:ext uri="{FF2B5EF4-FFF2-40B4-BE49-F238E27FC236}">
                <a16:creationId xmlns:a16="http://schemas.microsoft.com/office/drawing/2014/main" id="{A32FB240-8F32-E84C-96D0-4DA7279BA92D}"/>
              </a:ext>
            </a:extLst>
          </p:cNvPr>
          <p:cNvSpPr/>
          <p:nvPr/>
        </p:nvSpPr>
        <p:spPr>
          <a:xfrm>
            <a:off x="4358012" y="4652034"/>
            <a:ext cx="1225204" cy="12061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7" cstate="screen">
              <a:alphaModFix/>
              <a:extLst>
                <a:ext uri="{28A0092B-C50C-407E-A947-70E740481C1C}">
                  <a14:useLocalDpi xmlns:a14="http://schemas.microsoft.com/office/drawing/2010/main"/>
                </a:ext>
              </a:extLst>
            </a:blip>
            <a:stretch>
              <a:fillRect/>
            </a:stretch>
          </a:blipFill>
          <a:ln w="12701"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entury Gothic" panose="020B0502020202020204" pitchFamily="34" charset="0"/>
            </a:endParaRPr>
          </a:p>
        </p:txBody>
      </p:sp>
      <p:sp>
        <p:nvSpPr>
          <p:cNvPr id="10" name="Ellipse 24">
            <a:extLst>
              <a:ext uri="{FF2B5EF4-FFF2-40B4-BE49-F238E27FC236}">
                <a16:creationId xmlns:a16="http://schemas.microsoft.com/office/drawing/2014/main" id="{460E29A6-47E7-2549-A8E9-30CC9A57C692}"/>
              </a:ext>
            </a:extLst>
          </p:cNvPr>
          <p:cNvSpPr/>
          <p:nvPr/>
        </p:nvSpPr>
        <p:spPr>
          <a:xfrm>
            <a:off x="4915576" y="908929"/>
            <a:ext cx="1225204" cy="12061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8" cstate="screen">
              <a:alphaModFix/>
              <a:extLst>
                <a:ext uri="{28A0092B-C50C-407E-A947-70E740481C1C}">
                  <a14:useLocalDpi xmlns:a14="http://schemas.microsoft.com/office/drawing/2010/main"/>
                </a:ext>
              </a:extLst>
            </a:blip>
            <a:stretch>
              <a:fillRect/>
            </a:stretch>
          </a:blipFill>
          <a:ln w="12701"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entury Gothic" panose="020B0502020202020204" pitchFamily="34" charset="0"/>
            </a:endParaRPr>
          </a:p>
        </p:txBody>
      </p:sp>
      <p:sp>
        <p:nvSpPr>
          <p:cNvPr id="11" name="Ellipse 30">
            <a:extLst>
              <a:ext uri="{FF2B5EF4-FFF2-40B4-BE49-F238E27FC236}">
                <a16:creationId xmlns:a16="http://schemas.microsoft.com/office/drawing/2014/main" id="{55EC06FB-37D3-3545-98E1-D55208BD38BC}"/>
              </a:ext>
            </a:extLst>
          </p:cNvPr>
          <p:cNvSpPr/>
          <p:nvPr/>
        </p:nvSpPr>
        <p:spPr>
          <a:xfrm>
            <a:off x="6916704" y="5603824"/>
            <a:ext cx="1225204" cy="12061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9" cstate="screen">
              <a:alphaModFix/>
              <a:extLst>
                <a:ext uri="{28A0092B-C50C-407E-A947-70E740481C1C}">
                  <a14:useLocalDpi xmlns:a14="http://schemas.microsoft.com/office/drawing/2010/main"/>
                </a:ext>
              </a:extLst>
            </a:blip>
            <a:stretch>
              <a:fillRect/>
            </a:stretch>
          </a:blipFill>
          <a:ln w="12701"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entury Gothic" panose="020B0502020202020204" pitchFamily="34" charset="0"/>
            </a:endParaRPr>
          </a:p>
        </p:txBody>
      </p:sp>
      <p:sp>
        <p:nvSpPr>
          <p:cNvPr id="12" name="Ellipse 32">
            <a:extLst>
              <a:ext uri="{FF2B5EF4-FFF2-40B4-BE49-F238E27FC236}">
                <a16:creationId xmlns:a16="http://schemas.microsoft.com/office/drawing/2014/main" id="{B54A0DFF-9E3C-9349-99C6-531A3226D66C}"/>
              </a:ext>
            </a:extLst>
          </p:cNvPr>
          <p:cNvSpPr/>
          <p:nvPr/>
        </p:nvSpPr>
        <p:spPr>
          <a:xfrm>
            <a:off x="8942914" y="4807885"/>
            <a:ext cx="1225204" cy="12061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10" cstate="screen">
              <a:alphaModFix/>
              <a:extLst>
                <a:ext uri="{28A0092B-C50C-407E-A947-70E740481C1C}">
                  <a14:useLocalDpi xmlns:a14="http://schemas.microsoft.com/office/drawing/2010/main"/>
                </a:ext>
              </a:extLst>
            </a:blip>
            <a:stretch>
              <a:fillRect/>
            </a:stretch>
          </a:blipFill>
          <a:ln w="12701"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fr-FR" sz="1200" b="0" i="0" u="none" strike="noStrike" kern="1200" cap="none" spc="0" baseline="0">
              <a:solidFill>
                <a:srgbClr val="000000"/>
              </a:solidFill>
              <a:uFillTx/>
              <a:latin typeface="Century Gothic" panose="020B0502020202020204" pitchFamily="34" charset="0"/>
            </a:endParaRPr>
          </a:p>
        </p:txBody>
      </p:sp>
      <p:sp>
        <p:nvSpPr>
          <p:cNvPr id="13" name="ZoneTexte 33">
            <a:extLst>
              <a:ext uri="{FF2B5EF4-FFF2-40B4-BE49-F238E27FC236}">
                <a16:creationId xmlns:a16="http://schemas.microsoft.com/office/drawing/2014/main" id="{2A9C7597-F16B-E346-AC33-46C23DBF0470}"/>
              </a:ext>
            </a:extLst>
          </p:cNvPr>
          <p:cNvSpPr txBox="1"/>
          <p:nvPr/>
        </p:nvSpPr>
        <p:spPr>
          <a:xfrm>
            <a:off x="9619579" y="4594153"/>
            <a:ext cx="2282872"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dirty="0">
                <a:solidFill>
                  <a:srgbClr val="000000"/>
                </a:solidFill>
                <a:latin typeface="Century Gothic" panose="020B0502020202020204" pitchFamily="34" charset="0"/>
              </a:rPr>
              <a:t>Structures </a:t>
            </a:r>
            <a:r>
              <a:rPr lang="fr-FR" sz="1200" b="0" i="0" u="none" strike="noStrike" kern="1200" cap="none" spc="0" baseline="0" dirty="0">
                <a:solidFill>
                  <a:srgbClr val="000000"/>
                </a:solidFill>
                <a:uFillTx/>
                <a:latin typeface="Century Gothic" panose="020B0502020202020204" pitchFamily="34" charset="0"/>
              </a:rPr>
              <a:t>médico-sociales</a:t>
            </a:r>
          </a:p>
        </p:txBody>
      </p:sp>
      <p:sp>
        <p:nvSpPr>
          <p:cNvPr id="14" name="ZoneTexte 35">
            <a:extLst>
              <a:ext uri="{FF2B5EF4-FFF2-40B4-BE49-F238E27FC236}">
                <a16:creationId xmlns:a16="http://schemas.microsoft.com/office/drawing/2014/main" id="{38AC8A01-D6DD-2548-9843-0F719531F6C6}"/>
              </a:ext>
            </a:extLst>
          </p:cNvPr>
          <p:cNvSpPr txBox="1"/>
          <p:nvPr/>
        </p:nvSpPr>
        <p:spPr>
          <a:xfrm>
            <a:off x="9757205" y="1096454"/>
            <a:ext cx="1337401"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000000"/>
                </a:solidFill>
                <a:uFillTx/>
                <a:latin typeface="Century Gothic" panose="020B0502020202020204" pitchFamily="34" charset="0"/>
              </a:rPr>
              <a:t>Institutionnels </a:t>
            </a:r>
          </a:p>
        </p:txBody>
      </p:sp>
      <p:sp>
        <p:nvSpPr>
          <p:cNvPr id="15" name="ZoneTexte 39">
            <a:extLst>
              <a:ext uri="{FF2B5EF4-FFF2-40B4-BE49-F238E27FC236}">
                <a16:creationId xmlns:a16="http://schemas.microsoft.com/office/drawing/2014/main" id="{E5D5AD1C-273B-3B41-8843-82B2ED61F391}"/>
              </a:ext>
            </a:extLst>
          </p:cNvPr>
          <p:cNvSpPr txBox="1"/>
          <p:nvPr/>
        </p:nvSpPr>
        <p:spPr>
          <a:xfrm>
            <a:off x="6260613" y="5470468"/>
            <a:ext cx="1054467"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000000"/>
                </a:solidFill>
                <a:uFillTx/>
                <a:latin typeface="Century Gothic" panose="020B0502020202020204" pitchFamily="34" charset="0"/>
              </a:rPr>
              <a:t>Fondations</a:t>
            </a:r>
          </a:p>
        </p:txBody>
      </p:sp>
      <p:sp>
        <p:nvSpPr>
          <p:cNvPr id="16" name="ZoneTexte 41">
            <a:extLst>
              <a:ext uri="{FF2B5EF4-FFF2-40B4-BE49-F238E27FC236}">
                <a16:creationId xmlns:a16="http://schemas.microsoft.com/office/drawing/2014/main" id="{721692FC-7104-2D49-8424-C33407E02745}"/>
              </a:ext>
            </a:extLst>
          </p:cNvPr>
          <p:cNvSpPr txBox="1"/>
          <p:nvPr/>
        </p:nvSpPr>
        <p:spPr>
          <a:xfrm>
            <a:off x="3464131" y="4416613"/>
            <a:ext cx="173543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000000"/>
                </a:solidFill>
                <a:uFillTx/>
                <a:latin typeface="Century Gothic" panose="020B0502020202020204" pitchFamily="34" charset="0"/>
              </a:rPr>
              <a:t>Sociétés savantes</a:t>
            </a:r>
          </a:p>
        </p:txBody>
      </p:sp>
      <p:sp>
        <p:nvSpPr>
          <p:cNvPr id="17" name="ZoneTexte 43">
            <a:extLst>
              <a:ext uri="{FF2B5EF4-FFF2-40B4-BE49-F238E27FC236}">
                <a16:creationId xmlns:a16="http://schemas.microsoft.com/office/drawing/2014/main" id="{3A5DDEC9-CAA5-444B-BF64-D8CD50E6FD45}"/>
              </a:ext>
            </a:extLst>
          </p:cNvPr>
          <p:cNvSpPr txBox="1"/>
          <p:nvPr/>
        </p:nvSpPr>
        <p:spPr>
          <a:xfrm>
            <a:off x="3121926" y="2404805"/>
            <a:ext cx="2108926"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entury Gothic" panose="020B0502020202020204" pitchFamily="34" charset="0"/>
              </a:rPr>
              <a:t>Associations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entury Gothic" panose="020B0502020202020204" pitchFamily="34" charset="0"/>
              </a:rPr>
              <a:t>de patients</a:t>
            </a:r>
          </a:p>
        </p:txBody>
      </p:sp>
      <p:sp>
        <p:nvSpPr>
          <p:cNvPr id="18" name="ZoneTexte 45">
            <a:extLst>
              <a:ext uri="{FF2B5EF4-FFF2-40B4-BE49-F238E27FC236}">
                <a16:creationId xmlns:a16="http://schemas.microsoft.com/office/drawing/2014/main" id="{4A0B8EED-3F19-7E44-BFB6-EEA46C760F19}"/>
              </a:ext>
            </a:extLst>
          </p:cNvPr>
          <p:cNvSpPr txBox="1"/>
          <p:nvPr/>
        </p:nvSpPr>
        <p:spPr>
          <a:xfrm>
            <a:off x="4210098" y="751378"/>
            <a:ext cx="1978944"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000000"/>
                </a:solidFill>
                <a:uFillTx/>
                <a:latin typeface="Century Gothic" panose="020B0502020202020204" pitchFamily="34" charset="0"/>
              </a:rPr>
              <a:t>Fédérations</a:t>
            </a:r>
          </a:p>
        </p:txBody>
      </p:sp>
      <p:sp>
        <p:nvSpPr>
          <p:cNvPr id="19" name="ZoneTexte 47">
            <a:extLst>
              <a:ext uri="{FF2B5EF4-FFF2-40B4-BE49-F238E27FC236}">
                <a16:creationId xmlns:a16="http://schemas.microsoft.com/office/drawing/2014/main" id="{8C650831-7F4B-5B43-A4A0-1C2B60D69BA6}"/>
              </a:ext>
            </a:extLst>
          </p:cNvPr>
          <p:cNvSpPr txBox="1"/>
          <p:nvPr/>
        </p:nvSpPr>
        <p:spPr>
          <a:xfrm>
            <a:off x="8002664" y="379519"/>
            <a:ext cx="3982989"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000000"/>
                </a:solidFill>
                <a:uFillTx/>
                <a:latin typeface="Century Gothic" panose="020B0502020202020204" pitchFamily="34" charset="0"/>
              </a:rPr>
              <a:t>Experts handicap-santé</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000000"/>
                </a:solidFill>
                <a:uFillTx/>
                <a:latin typeface="Century Gothic" panose="020B0502020202020204" pitchFamily="34" charset="0"/>
              </a:rPr>
              <a:t>Professionnels de santé</a:t>
            </a:r>
          </a:p>
        </p:txBody>
      </p:sp>
      <p:sp>
        <p:nvSpPr>
          <p:cNvPr id="20" name="Ellipse 49">
            <a:extLst>
              <a:ext uri="{FF2B5EF4-FFF2-40B4-BE49-F238E27FC236}">
                <a16:creationId xmlns:a16="http://schemas.microsoft.com/office/drawing/2014/main" id="{DCD1FD54-B892-FE48-B9AB-A05FBB7A7638}"/>
              </a:ext>
            </a:extLst>
          </p:cNvPr>
          <p:cNvSpPr/>
          <p:nvPr/>
        </p:nvSpPr>
        <p:spPr>
          <a:xfrm>
            <a:off x="9535802" y="2991685"/>
            <a:ext cx="1225204" cy="12061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blipFill>
            <a:blip r:embed="rId11" cstate="screen">
              <a:alphaModFix/>
              <a:extLst>
                <a:ext uri="{28A0092B-C50C-407E-A947-70E740481C1C}">
                  <a14:useLocalDpi xmlns:a14="http://schemas.microsoft.com/office/drawing/2010/main"/>
                </a:ext>
              </a:extLst>
            </a:blip>
            <a:stretch>
              <a:fillRect/>
            </a:stretch>
          </a:blipFill>
          <a:ln w="12701" cap="flat">
            <a:solidFill>
              <a:srgbClr val="548235"/>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000000"/>
                </a:solidFill>
                <a:uFillTx/>
                <a:latin typeface="Century Gothic" panose="020B0502020202020204" pitchFamily="34" charset="0"/>
              </a:rPr>
              <a:t> </a:t>
            </a:r>
          </a:p>
        </p:txBody>
      </p:sp>
      <p:sp>
        <p:nvSpPr>
          <p:cNvPr id="21" name="ZoneTexte 51">
            <a:extLst>
              <a:ext uri="{FF2B5EF4-FFF2-40B4-BE49-F238E27FC236}">
                <a16:creationId xmlns:a16="http://schemas.microsoft.com/office/drawing/2014/main" id="{F1D876A0-AAB1-D944-A036-771588EE62AB}"/>
              </a:ext>
            </a:extLst>
          </p:cNvPr>
          <p:cNvSpPr txBox="1"/>
          <p:nvPr/>
        </p:nvSpPr>
        <p:spPr>
          <a:xfrm>
            <a:off x="10112331" y="2420286"/>
            <a:ext cx="1904457"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000000"/>
                </a:solidFill>
                <a:uFillTx/>
                <a:latin typeface="Century Gothic" panose="020B0502020202020204" pitchFamily="34" charset="0"/>
              </a:rPr>
              <a:t>Lieux de soins (hôpitaux, centres de santé …)</a:t>
            </a:r>
          </a:p>
        </p:txBody>
      </p:sp>
      <p:sp>
        <p:nvSpPr>
          <p:cNvPr id="22" name="Ellipse 53">
            <a:extLst>
              <a:ext uri="{FF2B5EF4-FFF2-40B4-BE49-F238E27FC236}">
                <a16:creationId xmlns:a16="http://schemas.microsoft.com/office/drawing/2014/main" id="{1A076D67-7B3A-A84E-B618-3485121F91BA}"/>
              </a:ext>
            </a:extLst>
          </p:cNvPr>
          <p:cNvSpPr/>
          <p:nvPr/>
        </p:nvSpPr>
        <p:spPr>
          <a:xfrm>
            <a:off x="187944" y="4714047"/>
            <a:ext cx="1870344" cy="18800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000000"/>
                </a:solidFill>
                <a:uFillTx/>
                <a:latin typeface="Century Gothic" panose="020B0502020202020204" pitchFamily="34" charset="0"/>
              </a:rPr>
              <a:t>Financeurs</a:t>
            </a:r>
          </a:p>
        </p:txBody>
      </p:sp>
      <p:sp>
        <p:nvSpPr>
          <p:cNvPr id="23" name="Ellipse 55">
            <a:extLst>
              <a:ext uri="{FF2B5EF4-FFF2-40B4-BE49-F238E27FC236}">
                <a16:creationId xmlns:a16="http://schemas.microsoft.com/office/drawing/2014/main" id="{87EB45DD-85C6-EB4E-BF5B-A54ED3EEDC3B}"/>
              </a:ext>
            </a:extLst>
          </p:cNvPr>
          <p:cNvSpPr/>
          <p:nvPr/>
        </p:nvSpPr>
        <p:spPr>
          <a:xfrm>
            <a:off x="169904" y="688282"/>
            <a:ext cx="1887255" cy="187328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dirty="0">
                <a:solidFill>
                  <a:srgbClr val="000000"/>
                </a:solidFill>
                <a:uFillTx/>
                <a:latin typeface="Century Gothic" panose="020B0502020202020204" pitchFamily="34" charset="0"/>
              </a:rPr>
              <a:t>Co-constructeurs</a:t>
            </a:r>
          </a:p>
        </p:txBody>
      </p:sp>
      <p:sp>
        <p:nvSpPr>
          <p:cNvPr id="24" name="Ellipse 57">
            <a:extLst>
              <a:ext uri="{FF2B5EF4-FFF2-40B4-BE49-F238E27FC236}">
                <a16:creationId xmlns:a16="http://schemas.microsoft.com/office/drawing/2014/main" id="{315D3B07-009A-E54A-A9C5-AEDE2FD74721}"/>
              </a:ext>
            </a:extLst>
          </p:cNvPr>
          <p:cNvSpPr/>
          <p:nvPr/>
        </p:nvSpPr>
        <p:spPr>
          <a:xfrm>
            <a:off x="187944" y="2635621"/>
            <a:ext cx="1870344" cy="1880024"/>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200" b="0" i="0" u="none" strike="noStrike" kern="1200" cap="none" spc="0" baseline="0">
                <a:solidFill>
                  <a:srgbClr val="000000"/>
                </a:solidFill>
                <a:uFillTx/>
                <a:latin typeface="Century Gothic" panose="020B0502020202020204" pitchFamily="34" charset="0"/>
              </a:rPr>
              <a:t>Diffuseurs</a:t>
            </a:r>
          </a:p>
        </p:txBody>
      </p:sp>
      <p:sp>
        <p:nvSpPr>
          <p:cNvPr id="26" name="Titre 1">
            <a:extLst>
              <a:ext uri="{FF2B5EF4-FFF2-40B4-BE49-F238E27FC236}">
                <a16:creationId xmlns:a16="http://schemas.microsoft.com/office/drawing/2014/main" id="{EC1CCF4E-C57A-42B7-8A58-42128611D81C}"/>
              </a:ext>
            </a:extLst>
          </p:cNvPr>
          <p:cNvSpPr txBox="1">
            <a:spLocks/>
          </p:cNvSpPr>
          <p:nvPr/>
        </p:nvSpPr>
        <p:spPr>
          <a:xfrm>
            <a:off x="-3188473" y="-19661"/>
            <a:ext cx="10984790" cy="104411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fr-FR" sz="2800" b="1" dirty="0">
                <a:latin typeface="Century Gothic" panose="020B0502020202020204" pitchFamily="34" charset="0"/>
              </a:rPr>
              <a:t>Un Ecosystème mobilisé</a:t>
            </a:r>
            <a:br>
              <a:rPr lang="fr-FR" sz="2800" b="1" dirty="0">
                <a:latin typeface="Century Gothic" panose="020B0502020202020204" pitchFamily="34" charset="0"/>
              </a:rPr>
            </a:br>
            <a:endParaRPr lang="fr-FR" sz="2800" dirty="0">
              <a:solidFill>
                <a:schemeClr val="tx1">
                  <a:lumMod val="85000"/>
                  <a:lumOff val="15000"/>
                </a:schemeClr>
              </a:solidFill>
              <a:latin typeface="Century Gothic" panose="020B0502020202020204" pitchFamily="34" charset="0"/>
            </a:endParaRPr>
          </a:p>
        </p:txBody>
      </p:sp>
    </p:spTree>
    <p:extLst>
      <p:ext uri="{BB962C8B-B14F-4D97-AF65-F5344CB8AC3E}">
        <p14:creationId xmlns:p14="http://schemas.microsoft.com/office/powerpoint/2010/main" val="1407697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9FCF5-E761-487E-9C74-58B451C286FD}"/>
              </a:ext>
            </a:extLst>
          </p:cNvPr>
          <p:cNvSpPr>
            <a:spLocks noGrp="1"/>
          </p:cNvSpPr>
          <p:nvPr>
            <p:ph type="title"/>
          </p:nvPr>
        </p:nvSpPr>
        <p:spPr>
          <a:xfrm>
            <a:off x="838200" y="-22582"/>
            <a:ext cx="10515600" cy="1325563"/>
          </a:xfrm>
          <a:noFill/>
        </p:spPr>
        <p:txBody>
          <a:bodyPr>
            <a:normAutofit/>
          </a:bodyPr>
          <a:lstStyle/>
          <a:p>
            <a:pPr algn="l"/>
            <a:r>
              <a:rPr lang="fr-FR" sz="3600" dirty="0">
                <a:latin typeface="Century Gothic" panose="020B0502020202020204" pitchFamily="34" charset="0"/>
              </a:rPr>
              <a:t>Des outils numériques </a:t>
            </a:r>
            <a:r>
              <a:rPr lang="fr-FR" sz="3600" b="1" dirty="0">
                <a:latin typeface="Century Gothic" panose="020B0502020202020204" pitchFamily="34" charset="0"/>
              </a:rPr>
              <a:t>gratuits</a:t>
            </a:r>
          </a:p>
        </p:txBody>
      </p:sp>
      <p:sp>
        <p:nvSpPr>
          <p:cNvPr id="7" name="ZoneTexte 6">
            <a:extLst>
              <a:ext uri="{FF2B5EF4-FFF2-40B4-BE49-F238E27FC236}">
                <a16:creationId xmlns:a16="http://schemas.microsoft.com/office/drawing/2014/main" id="{D43F0E4C-4E1D-FC4F-9431-370F13D52E72}"/>
              </a:ext>
            </a:extLst>
          </p:cNvPr>
          <p:cNvSpPr txBox="1"/>
          <p:nvPr/>
        </p:nvSpPr>
        <p:spPr>
          <a:xfrm>
            <a:off x="669077" y="1703011"/>
            <a:ext cx="11020425" cy="2800767"/>
          </a:xfrm>
          <a:prstGeom prst="rect">
            <a:avLst/>
          </a:prstGeom>
          <a:noFill/>
        </p:spPr>
        <p:txBody>
          <a:bodyPr wrap="square" rtlCol="0">
            <a:spAutoFit/>
          </a:body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Grâce à l’engagement bénévole de nos nombreux experts (près de 200)  et au soutien financier de nos partenaires</a:t>
            </a: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SantéBD et HandiConnect sont disponibles </a:t>
            </a:r>
            <a:r>
              <a:rPr kumimoji="0" lang="fr-FR" sz="1800" b="0" i="0" u="sng"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gratuitement</a:t>
            </a:r>
            <a:r>
              <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en version numérique.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fr-FR" sz="18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5" name="Image 14">
            <a:extLst>
              <a:ext uri="{FF2B5EF4-FFF2-40B4-BE49-F238E27FC236}">
                <a16:creationId xmlns:a16="http://schemas.microsoft.com/office/drawing/2014/main" id="{0BA70C8E-298D-46B8-8CBB-17123F97AF44}"/>
              </a:ext>
            </a:extLst>
          </p:cNvPr>
          <p:cNvPicPr>
            <a:picLocks noChangeAspect="1"/>
          </p:cNvPicPr>
          <p:nvPr/>
        </p:nvPicPr>
        <p:blipFill>
          <a:blip r:embed="rId3"/>
          <a:stretch>
            <a:fillRect/>
          </a:stretch>
        </p:blipFill>
        <p:spPr>
          <a:xfrm>
            <a:off x="8572500" y="4224194"/>
            <a:ext cx="3619500" cy="2641600"/>
          </a:xfrm>
          <a:prstGeom prst="rect">
            <a:avLst/>
          </a:prstGeom>
        </p:spPr>
      </p:pic>
      <p:pic>
        <p:nvPicPr>
          <p:cNvPr id="16" name="Image 15" descr="Une image contenant dessin&#10;&#10;Description générée automatiquement">
            <a:extLst>
              <a:ext uri="{FF2B5EF4-FFF2-40B4-BE49-F238E27FC236}">
                <a16:creationId xmlns:a16="http://schemas.microsoft.com/office/drawing/2014/main" id="{8E5C374B-6CFD-4423-8CBE-6D93EA489AC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903347" y="5739362"/>
            <a:ext cx="2121310" cy="1118638"/>
          </a:xfrm>
          <a:prstGeom prst="rect">
            <a:avLst/>
          </a:prstGeom>
        </p:spPr>
      </p:pic>
      <p:sp>
        <p:nvSpPr>
          <p:cNvPr id="19" name="Rectangle 18">
            <a:extLst>
              <a:ext uri="{FF2B5EF4-FFF2-40B4-BE49-F238E27FC236}">
                <a16:creationId xmlns:a16="http://schemas.microsoft.com/office/drawing/2014/main" id="{7F55A107-1E87-4F6A-84B4-4DFC77577E1C}"/>
              </a:ext>
            </a:extLst>
          </p:cNvPr>
          <p:cNvSpPr/>
          <p:nvPr/>
        </p:nvSpPr>
        <p:spPr>
          <a:xfrm>
            <a:off x="401448" y="-16326"/>
            <a:ext cx="267629" cy="1325563"/>
          </a:xfrm>
          <a:prstGeom prst="rect">
            <a:avLst/>
          </a:prstGeom>
          <a:solidFill>
            <a:srgbClr val="D8ECEB"/>
          </a:solidFill>
          <a:ln>
            <a:no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highlight>
                <a:srgbClr val="1CB4C2"/>
              </a:highlight>
              <a:uLnTx/>
              <a:uFillTx/>
              <a:latin typeface="Calibri"/>
              <a:ea typeface="+mn-ea"/>
              <a:cs typeface="+mn-cs"/>
            </a:endParaRPr>
          </a:p>
        </p:txBody>
      </p:sp>
      <p:pic>
        <p:nvPicPr>
          <p:cNvPr id="12" name="Picture 1">
            <a:extLst>
              <a:ext uri="{FF2B5EF4-FFF2-40B4-BE49-F238E27FC236}">
                <a16:creationId xmlns:a16="http://schemas.microsoft.com/office/drawing/2014/main" id="{A0EC2448-15B5-43D6-AC1F-B5532470E766}"/>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tretch>
            <a:fillRect/>
          </a:stretch>
        </p:blipFill>
        <p:spPr bwMode="auto">
          <a:xfrm>
            <a:off x="1002762" y="3775182"/>
            <a:ext cx="1346464" cy="846348"/>
          </a:xfrm>
          <a:prstGeom prst="rect">
            <a:avLst/>
          </a:prstGeom>
          <a:noFill/>
          <a:extLst>
            <a:ext uri="{909E8E84-426E-40DD-AFC4-6F175D3DCCD1}">
              <a14:hiddenFill xmlns:a14="http://schemas.microsoft.com/office/drawing/2010/main">
                <a:solidFill>
                  <a:srgbClr val="FFFFFF"/>
                </a:solidFill>
              </a14:hiddenFill>
            </a:ext>
          </a:extLst>
        </p:spPr>
      </p:pic>
      <p:pic>
        <p:nvPicPr>
          <p:cNvPr id="17" name="Image 16" descr="Une image contenant texte&#10;&#10;Description générée automatiquement">
            <a:extLst>
              <a:ext uri="{FF2B5EF4-FFF2-40B4-BE49-F238E27FC236}">
                <a16:creationId xmlns:a16="http://schemas.microsoft.com/office/drawing/2014/main" id="{EA0C975A-BAF4-4BE4-AFDD-86A587DEA75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59529" y="4968827"/>
            <a:ext cx="4461751" cy="914659"/>
          </a:xfrm>
          <a:prstGeom prst="rect">
            <a:avLst/>
          </a:prstGeom>
        </p:spPr>
      </p:pic>
      <p:pic>
        <p:nvPicPr>
          <p:cNvPr id="18" name="Picture 5">
            <a:extLst>
              <a:ext uri="{FF2B5EF4-FFF2-40B4-BE49-F238E27FC236}">
                <a16:creationId xmlns:a16="http://schemas.microsoft.com/office/drawing/2014/main" id="{9D587671-2D16-47FC-925E-B3E81D89588E}"/>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tretch>
            <a:fillRect/>
          </a:stretch>
        </p:blipFill>
        <p:spPr bwMode="auto">
          <a:xfrm>
            <a:off x="6096000" y="3825340"/>
            <a:ext cx="1738490" cy="999632"/>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2A3647E6-6F77-4D8E-B3A5-F2ADB1B971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84571" y="4986453"/>
            <a:ext cx="933849" cy="835077"/>
          </a:xfrm>
          <a:prstGeom prst="rect">
            <a:avLst/>
          </a:prstGeom>
        </p:spPr>
      </p:pic>
      <p:pic>
        <p:nvPicPr>
          <p:cNvPr id="21" name="Image 20">
            <a:extLst>
              <a:ext uri="{FF2B5EF4-FFF2-40B4-BE49-F238E27FC236}">
                <a16:creationId xmlns:a16="http://schemas.microsoft.com/office/drawing/2014/main" id="{D257C37E-2422-4250-BEBB-AFAD4B24505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173740" y="6028228"/>
            <a:ext cx="1444694" cy="575529"/>
          </a:xfrm>
          <a:prstGeom prst="rect">
            <a:avLst/>
          </a:prstGeom>
        </p:spPr>
      </p:pic>
      <p:pic>
        <p:nvPicPr>
          <p:cNvPr id="22" name="Image 21">
            <a:extLst>
              <a:ext uri="{FF2B5EF4-FFF2-40B4-BE49-F238E27FC236}">
                <a16:creationId xmlns:a16="http://schemas.microsoft.com/office/drawing/2014/main" id="{517216A1-BFE3-4AFB-988C-2E2D76B0524C}"/>
              </a:ext>
            </a:extLst>
          </p:cNvPr>
          <p:cNvPicPr>
            <a:picLocks noChangeAspect="1"/>
          </p:cNvPicPr>
          <p:nvPr/>
        </p:nvPicPr>
        <p:blipFill>
          <a:blip r:embed="rId10"/>
          <a:stretch>
            <a:fillRect/>
          </a:stretch>
        </p:blipFill>
        <p:spPr>
          <a:xfrm>
            <a:off x="3226934" y="5983713"/>
            <a:ext cx="1444694" cy="729643"/>
          </a:xfrm>
          <a:prstGeom prst="rect">
            <a:avLst/>
          </a:prstGeom>
        </p:spPr>
      </p:pic>
      <p:pic>
        <p:nvPicPr>
          <p:cNvPr id="4" name="Image 3">
            <a:extLst>
              <a:ext uri="{FF2B5EF4-FFF2-40B4-BE49-F238E27FC236}">
                <a16:creationId xmlns:a16="http://schemas.microsoft.com/office/drawing/2014/main" id="{6AB852A3-D06B-4736-96B6-C67BE9658E7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126866" y="3799043"/>
            <a:ext cx="2132481" cy="937260"/>
          </a:xfrm>
          <a:prstGeom prst="rect">
            <a:avLst/>
          </a:prstGeom>
        </p:spPr>
      </p:pic>
    </p:spTree>
    <p:extLst>
      <p:ext uri="{BB962C8B-B14F-4D97-AF65-F5344CB8AC3E}">
        <p14:creationId xmlns:p14="http://schemas.microsoft.com/office/powerpoint/2010/main" val="3342520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333A3B6A-5FFA-4D2E-AA10-C7CA0373632E}"/>
              </a:ext>
            </a:extLst>
          </p:cNvPr>
          <p:cNvSpPr>
            <a:spLocks noGrp="1"/>
          </p:cNvSpPr>
          <p:nvPr>
            <p:ph idx="1"/>
          </p:nvPr>
        </p:nvSpPr>
        <p:spPr>
          <a:xfrm>
            <a:off x="1006425" y="1206499"/>
            <a:ext cx="9478578" cy="3370591"/>
          </a:xfrm>
        </p:spPr>
        <p:txBody>
          <a:bodyPr/>
          <a:lstStyle/>
          <a:p>
            <a:pPr marL="0" indent="0" algn="ctr">
              <a:buNone/>
            </a:pPr>
            <a:r>
              <a:rPr lang="fr-FR" sz="8800" b="1" dirty="0">
                <a:solidFill>
                  <a:srgbClr val="3974B9"/>
                </a:solidFill>
                <a:latin typeface="Century Gothic" panose="020B0502020202020204" pitchFamily="34" charset="0"/>
              </a:rPr>
              <a:t>SantéBD</a:t>
            </a:r>
          </a:p>
          <a:p>
            <a:pPr marL="0" indent="0">
              <a:buNone/>
            </a:pPr>
            <a:endParaRPr lang="fr-FR" dirty="0"/>
          </a:p>
        </p:txBody>
      </p:sp>
      <p:sp>
        <p:nvSpPr>
          <p:cNvPr id="4" name="Rectangle 3">
            <a:extLst>
              <a:ext uri="{FF2B5EF4-FFF2-40B4-BE49-F238E27FC236}">
                <a16:creationId xmlns:a16="http://schemas.microsoft.com/office/drawing/2014/main" id="{CB578342-A95E-47BF-ADDD-4263F4385DC5}"/>
              </a:ext>
            </a:extLst>
          </p:cNvPr>
          <p:cNvSpPr/>
          <p:nvPr/>
        </p:nvSpPr>
        <p:spPr>
          <a:xfrm>
            <a:off x="401448" y="3"/>
            <a:ext cx="267629" cy="1325563"/>
          </a:xfrm>
          <a:prstGeom prst="rect">
            <a:avLst/>
          </a:prstGeom>
          <a:solidFill>
            <a:srgbClr val="3974B9"/>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91396" tIns="45699" rIns="91396" bIns="45699" rtlCol="0" anchor="ctr"/>
          <a:lstStyle/>
          <a:p>
            <a:pPr algn="ctr"/>
            <a:endParaRPr lang="fr-FR"/>
          </a:p>
        </p:txBody>
      </p:sp>
      <p:sp>
        <p:nvSpPr>
          <p:cNvPr id="5" name="Espace réservé du contenu 2">
            <a:extLst>
              <a:ext uri="{FF2B5EF4-FFF2-40B4-BE49-F238E27FC236}">
                <a16:creationId xmlns:a16="http://schemas.microsoft.com/office/drawing/2014/main" id="{B7457E8E-1DA4-4111-B90C-5E6035234A13}"/>
              </a:ext>
            </a:extLst>
          </p:cNvPr>
          <p:cNvSpPr txBox="1">
            <a:spLocks/>
          </p:cNvSpPr>
          <p:nvPr/>
        </p:nvSpPr>
        <p:spPr>
          <a:xfrm>
            <a:off x="1823657" y="2439683"/>
            <a:ext cx="8544686" cy="2122937"/>
          </a:xfrm>
          <a:prstGeom prst="rect">
            <a:avLst/>
          </a:prstGeom>
        </p:spPr>
        <p:txBody>
          <a:bodyPr vert="horz" lIns="91396" tIns="45699" rIns="91396" bIns="45699"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latin typeface="Century Gothic" panose="020B0502020202020204" pitchFamily="34" charset="0"/>
              </a:rPr>
              <a:t>Des bandes dessinées personnalisées pour mieux communiquer et mieux se faire soigner</a:t>
            </a:r>
          </a:p>
          <a:p>
            <a:pPr marL="0" indent="0" algn="ctr">
              <a:buNone/>
            </a:pPr>
            <a:endParaRPr lang="fr-FR" dirty="0">
              <a:latin typeface="Century Gothic" panose="020B0502020202020204" pitchFamily="34" charset="0"/>
            </a:endParaRPr>
          </a:p>
        </p:txBody>
      </p:sp>
      <p:pic>
        <p:nvPicPr>
          <p:cNvPr id="6" name="Image 5" descr="Outils divers.jpeg">
            <a:extLst>
              <a:ext uri="{FF2B5EF4-FFF2-40B4-BE49-F238E27FC236}">
                <a16:creationId xmlns:a16="http://schemas.microsoft.com/office/drawing/2014/main" id="{5AC54EFE-5E66-984D-BF71-6B338AC0D0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89180" y="3324137"/>
            <a:ext cx="6695974" cy="2476966"/>
          </a:xfrm>
          <a:prstGeom prst="rect">
            <a:avLst/>
          </a:prstGeom>
        </p:spPr>
      </p:pic>
      <p:pic>
        <p:nvPicPr>
          <p:cNvPr id="10" name="Image 9">
            <a:extLst>
              <a:ext uri="{FF2B5EF4-FFF2-40B4-BE49-F238E27FC236}">
                <a16:creationId xmlns:a16="http://schemas.microsoft.com/office/drawing/2014/main" id="{C98859D3-8F8C-4C0B-8BD9-E3B1ACA62244}"/>
              </a:ext>
            </a:extLst>
          </p:cNvPr>
          <p:cNvPicPr>
            <a:picLocks noChangeAspect="1"/>
          </p:cNvPicPr>
          <p:nvPr/>
        </p:nvPicPr>
        <p:blipFill>
          <a:blip r:embed="rId4"/>
          <a:stretch>
            <a:fillRect/>
          </a:stretch>
        </p:blipFill>
        <p:spPr>
          <a:xfrm>
            <a:off x="8557575" y="4220243"/>
            <a:ext cx="3619500" cy="2641600"/>
          </a:xfrm>
          <a:prstGeom prst="rect">
            <a:avLst/>
          </a:prstGeom>
        </p:spPr>
      </p:pic>
      <p:pic>
        <p:nvPicPr>
          <p:cNvPr id="11" name="Image 10" descr="Une image contenant dessin&#10;&#10;Description générée automatiquement">
            <a:extLst>
              <a:ext uri="{FF2B5EF4-FFF2-40B4-BE49-F238E27FC236}">
                <a16:creationId xmlns:a16="http://schemas.microsoft.com/office/drawing/2014/main" id="{89F51C70-044A-451D-8CAE-5EF76E43DA8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903347" y="5739362"/>
            <a:ext cx="2121310" cy="1118638"/>
          </a:xfrm>
          <a:prstGeom prst="rect">
            <a:avLst/>
          </a:prstGeom>
        </p:spPr>
      </p:pic>
    </p:spTree>
    <p:extLst>
      <p:ext uri="{BB962C8B-B14F-4D97-AF65-F5344CB8AC3E}">
        <p14:creationId xmlns:p14="http://schemas.microsoft.com/office/powerpoint/2010/main" val="309765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F9FCF5-E761-487E-9C74-58B451C286FD}"/>
              </a:ext>
            </a:extLst>
          </p:cNvPr>
          <p:cNvSpPr>
            <a:spLocks noGrp="1"/>
          </p:cNvSpPr>
          <p:nvPr>
            <p:ph type="title"/>
          </p:nvPr>
        </p:nvSpPr>
        <p:spPr>
          <a:xfrm>
            <a:off x="838200" y="-1"/>
            <a:ext cx="10515600" cy="1325563"/>
          </a:xfrm>
          <a:noFill/>
        </p:spPr>
        <p:txBody>
          <a:bodyPr>
            <a:normAutofit/>
          </a:bodyPr>
          <a:lstStyle/>
          <a:p>
            <a:r>
              <a:rPr lang="fr-FR" sz="3600" dirty="0">
                <a:latin typeface="Century Gothic" panose="020B0502020202020204" pitchFamily="34" charset="0"/>
              </a:rPr>
              <a:t>Objectifs de </a:t>
            </a:r>
            <a:r>
              <a:rPr lang="fr-FR" sz="3600" b="1" dirty="0">
                <a:solidFill>
                  <a:srgbClr val="3974B9"/>
                </a:solidFill>
                <a:latin typeface="Century Gothic" panose="020B0502020202020204" pitchFamily="34" charset="0"/>
              </a:rPr>
              <a:t>SantéBD</a:t>
            </a:r>
          </a:p>
        </p:txBody>
      </p:sp>
      <p:sp>
        <p:nvSpPr>
          <p:cNvPr id="4" name="Rectangle 3">
            <a:extLst>
              <a:ext uri="{FF2B5EF4-FFF2-40B4-BE49-F238E27FC236}">
                <a16:creationId xmlns:a16="http://schemas.microsoft.com/office/drawing/2014/main" id="{CB578342-A95E-47BF-ADDD-4263F4385DC5}"/>
              </a:ext>
            </a:extLst>
          </p:cNvPr>
          <p:cNvSpPr/>
          <p:nvPr/>
        </p:nvSpPr>
        <p:spPr>
          <a:xfrm>
            <a:off x="401444" y="-1"/>
            <a:ext cx="267629" cy="1325563"/>
          </a:xfrm>
          <a:prstGeom prst="rect">
            <a:avLst/>
          </a:prstGeom>
          <a:solidFill>
            <a:srgbClr val="3974B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ZoneTexte 2">
            <a:extLst>
              <a:ext uri="{FF2B5EF4-FFF2-40B4-BE49-F238E27FC236}">
                <a16:creationId xmlns:a16="http://schemas.microsoft.com/office/drawing/2014/main" id="{B6F49419-CA3C-4C6B-BD75-FD1F3FCCA351}"/>
              </a:ext>
            </a:extLst>
          </p:cNvPr>
          <p:cNvSpPr txBox="1"/>
          <p:nvPr/>
        </p:nvSpPr>
        <p:spPr>
          <a:xfrm>
            <a:off x="535258" y="1895481"/>
            <a:ext cx="7520075" cy="4216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2000" b="1" i="0" u="none" strike="noStrike" kern="1200" cap="none" spc="0" normalizeH="0" baseline="0" noProof="0" dirty="0">
              <a:ln>
                <a:noFill/>
              </a:ln>
              <a:solidFill>
                <a:srgbClr val="3974B9"/>
              </a:solidFill>
              <a:effectLst/>
              <a:uLnTx/>
              <a:uFillTx/>
              <a:latin typeface="Century Gothic" panose="020B0502020202020204" pitchFamily="34" charset="0"/>
              <a:ea typeface="+mn-ea"/>
              <a:cs typeface="+mn-cs"/>
            </a:endParaRPr>
          </a:p>
          <a:p>
            <a:pPr marL="342900" marR="0" lvl="0" indent="-342900" algn="just" defTabSz="914400" rtl="0" eaLnBrk="1" fontAlgn="auto" latinLnBrk="0" hangingPunct="1">
              <a:lnSpc>
                <a:spcPct val="100000"/>
              </a:lnSpc>
              <a:spcBef>
                <a:spcPts val="0"/>
              </a:spcBef>
              <a:spcAft>
                <a:spcPts val="1200"/>
              </a:spcAft>
              <a:buClrTx/>
              <a:buSzTx/>
              <a:buFont typeface="Wingdings" pitchFamily="2" charset="2"/>
              <a:buChar char="ü"/>
              <a:tabLst/>
              <a:defRPr/>
            </a:pPr>
            <a:r>
              <a:rPr kumimoji="0" lang="fr-FR" sz="2000" b="1" i="0" u="none" strike="noStrike" kern="1200" cap="none" spc="0" normalizeH="0" baseline="0" noProof="0" dirty="0">
                <a:ln>
                  <a:noFill/>
                </a:ln>
                <a:solidFill>
                  <a:srgbClr val="3974B9"/>
                </a:solidFill>
                <a:effectLst/>
                <a:uLnTx/>
                <a:uFillTx/>
                <a:latin typeface="Century Gothic" panose="020B0502020202020204" pitchFamily="34" charset="0"/>
                <a:ea typeface="+mn-ea"/>
                <a:cs typeface="+mn-cs"/>
              </a:rPr>
              <a:t>Améliorer la compréhension </a:t>
            </a:r>
            <a:r>
              <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des soins (100%*), </a:t>
            </a:r>
          </a:p>
          <a:p>
            <a:pPr marL="342900" marR="0" lvl="0" indent="-342900" algn="just" defTabSz="914400" rtl="0" eaLnBrk="1" fontAlgn="auto" latinLnBrk="0" hangingPunct="1">
              <a:lnSpc>
                <a:spcPct val="100000"/>
              </a:lnSpc>
              <a:spcBef>
                <a:spcPts val="0"/>
              </a:spcBef>
              <a:spcAft>
                <a:spcPts val="1200"/>
              </a:spcAft>
              <a:buClrTx/>
              <a:buSzTx/>
              <a:buFont typeface="Wingdings" pitchFamily="2" charset="2"/>
              <a:buChar char="ü"/>
              <a:tabLst/>
              <a:defRPr/>
            </a:pPr>
            <a:r>
              <a:rPr kumimoji="0" lang="fr-FR" sz="2000" b="1" i="0" u="none" strike="noStrike" kern="1200" cap="none" spc="0" normalizeH="0" baseline="0" noProof="0" dirty="0">
                <a:ln>
                  <a:noFill/>
                </a:ln>
                <a:solidFill>
                  <a:srgbClr val="3974B9"/>
                </a:solidFill>
                <a:effectLst/>
                <a:uLnTx/>
                <a:uFillTx/>
                <a:latin typeface="Century Gothic" panose="020B0502020202020204" pitchFamily="34" charset="0"/>
                <a:ea typeface="+mn-ea"/>
                <a:cs typeface="+mn-cs"/>
              </a:rPr>
              <a:t>lever les peurs </a:t>
            </a:r>
            <a:r>
              <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mutuelles (73%*), </a:t>
            </a:r>
          </a:p>
          <a:p>
            <a:pPr marL="342900" marR="0" lvl="0" indent="-342900" algn="just" defTabSz="914400" rtl="0" eaLnBrk="1" fontAlgn="auto" latinLnBrk="0" hangingPunct="1">
              <a:lnSpc>
                <a:spcPct val="100000"/>
              </a:lnSpc>
              <a:spcBef>
                <a:spcPts val="0"/>
              </a:spcBef>
              <a:spcAft>
                <a:spcPts val="1200"/>
              </a:spcAft>
              <a:buClrTx/>
              <a:buSzTx/>
              <a:buFont typeface="Wingdings" pitchFamily="2" charset="2"/>
              <a:buChar char="ü"/>
              <a:tabLst/>
              <a:defRPr/>
            </a:pPr>
            <a:r>
              <a:rPr kumimoji="0" lang="fr-FR" sz="2000" b="1" i="0" u="none" strike="noStrike" kern="1200" cap="none" spc="0" normalizeH="0" baseline="0" noProof="0" dirty="0">
                <a:ln>
                  <a:noFill/>
                </a:ln>
                <a:solidFill>
                  <a:srgbClr val="4472C4"/>
                </a:solidFill>
                <a:effectLst/>
                <a:uLnTx/>
                <a:uFillTx/>
                <a:latin typeface="Century Gothic" panose="020B0502020202020204" pitchFamily="34" charset="0"/>
                <a:ea typeface="+mn-ea"/>
                <a:cs typeface="+mn-cs"/>
              </a:rPr>
              <a:t>accepter </a:t>
            </a:r>
            <a:r>
              <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les soins (94%*)</a:t>
            </a:r>
            <a:endParaRPr kumimoji="0" lang="fr-FR" sz="2000" b="1" i="0" u="none" strike="noStrike" kern="1200" cap="none" spc="0" normalizeH="0" baseline="0" noProof="0" dirty="0">
              <a:ln>
                <a:noFill/>
              </a:ln>
              <a:solidFill>
                <a:srgbClr val="3974B9"/>
              </a:solidFill>
              <a:effectLst/>
              <a:uLnTx/>
              <a:uFillTx/>
              <a:latin typeface="Century Gothic" panose="020B0502020202020204" pitchFamily="34" charset="0"/>
              <a:ea typeface="+mn-ea"/>
              <a:cs typeface="+mn-cs"/>
            </a:endParaRPr>
          </a:p>
          <a:p>
            <a:pPr marL="342900" marR="0" lvl="0" indent="-342900" algn="just" defTabSz="914400" rtl="0" eaLnBrk="1" fontAlgn="auto" latinLnBrk="0" hangingPunct="1">
              <a:lnSpc>
                <a:spcPct val="100000"/>
              </a:lnSpc>
              <a:spcBef>
                <a:spcPts val="0"/>
              </a:spcBef>
              <a:spcAft>
                <a:spcPts val="1200"/>
              </a:spcAft>
              <a:buClrTx/>
              <a:buSzTx/>
              <a:buFont typeface="Wingdings" pitchFamily="2" charset="2"/>
              <a:buChar char="ü"/>
              <a:tabLst/>
              <a:defRPr/>
            </a:pPr>
            <a:r>
              <a:rPr kumimoji="0" lang="fr-FR" sz="2000" b="1" i="0" u="none" strike="noStrike" kern="1200" cap="none" spc="0" normalizeH="0" baseline="0" noProof="0" dirty="0">
                <a:ln>
                  <a:noFill/>
                </a:ln>
                <a:solidFill>
                  <a:srgbClr val="3974B9"/>
                </a:solidFill>
                <a:effectLst/>
                <a:uLnTx/>
                <a:uFillTx/>
                <a:latin typeface="Century Gothic" panose="020B0502020202020204" pitchFamily="34" charset="0"/>
                <a:ea typeface="+mn-ea"/>
                <a:cs typeface="+mn-cs"/>
              </a:rPr>
              <a:t>Faciliter la communication </a:t>
            </a:r>
            <a:r>
              <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directe entre le patient et le soignant et la réalisation des soins (78%*)</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6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a:t>
            </a:r>
            <a:r>
              <a:rPr kumimoji="0" lang="fr-FR" sz="2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Première mesure d’impact positive en 2017 par le Cabinet </a:t>
            </a:r>
            <a:r>
              <a:rPr kumimoji="0" lang="fr-FR" sz="2000" b="0" i="1" u="none" strike="noStrike" kern="1200" cap="none" spc="0" normalizeH="0" baseline="0" noProof="0" dirty="0" err="1">
                <a:ln>
                  <a:noFill/>
                </a:ln>
                <a:solidFill>
                  <a:prstClr val="black"/>
                </a:solidFill>
                <a:effectLst/>
                <a:uLnTx/>
                <a:uFillTx/>
                <a:latin typeface="Century Gothic" panose="020B0502020202020204" pitchFamily="34" charset="0"/>
                <a:ea typeface="+mn-ea"/>
                <a:cs typeface="+mn-cs"/>
              </a:rPr>
              <a:t>Kimso</a:t>
            </a:r>
            <a:r>
              <a:rPr kumimoji="0" lang="fr-FR" sz="2000" b="0" i="1"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3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5" name="Imag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5333" y="1772608"/>
            <a:ext cx="4136849" cy="2447635"/>
          </a:xfrm>
          <a:prstGeom prst="rect">
            <a:avLst/>
          </a:prstGeom>
        </p:spPr>
      </p:pic>
    </p:spTree>
    <p:extLst>
      <p:ext uri="{BB962C8B-B14F-4D97-AF65-F5344CB8AC3E}">
        <p14:creationId xmlns:p14="http://schemas.microsoft.com/office/powerpoint/2010/main" val="40876461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801</TotalTime>
  <Words>3453</Words>
  <Application>Microsoft Office PowerPoint</Application>
  <PresentationFormat>Grand écran</PresentationFormat>
  <Paragraphs>473</Paragraphs>
  <Slides>48</Slides>
  <Notes>48</Notes>
  <HiddenSlides>0</HiddenSlides>
  <MMClips>0</MMClips>
  <ScaleCrop>false</ScaleCrop>
  <HeadingPairs>
    <vt:vector size="8" baseType="variant">
      <vt:variant>
        <vt:lpstr>Polices utilisées</vt:lpstr>
      </vt:variant>
      <vt:variant>
        <vt:i4>13</vt:i4>
      </vt:variant>
      <vt:variant>
        <vt:lpstr>Thème</vt:lpstr>
      </vt:variant>
      <vt:variant>
        <vt:i4>5</vt:i4>
      </vt:variant>
      <vt:variant>
        <vt:lpstr>Serveurs OLE incorporés</vt:lpstr>
      </vt:variant>
      <vt:variant>
        <vt:i4>1</vt:i4>
      </vt:variant>
      <vt:variant>
        <vt:lpstr>Titres des diapositives</vt:lpstr>
      </vt:variant>
      <vt:variant>
        <vt:i4>48</vt:i4>
      </vt:variant>
    </vt:vector>
  </HeadingPairs>
  <TitlesOfParts>
    <vt:vector size="67" baseType="lpstr">
      <vt:lpstr>Arial</vt:lpstr>
      <vt:lpstr>Calibri</vt:lpstr>
      <vt:lpstr>Calibri Light</vt:lpstr>
      <vt:lpstr>Century Gothic</vt:lpstr>
      <vt:lpstr>Courier New</vt:lpstr>
      <vt:lpstr>Helvetica</vt:lpstr>
      <vt:lpstr>Helvetica Neue</vt:lpstr>
      <vt:lpstr>MS Mincho</vt:lpstr>
      <vt:lpstr>Nunito</vt:lpstr>
      <vt:lpstr>Omnes</vt:lpstr>
      <vt:lpstr>Open Sans</vt:lpstr>
      <vt:lpstr>Times New Roman</vt:lpstr>
      <vt:lpstr>Wingdings</vt:lpstr>
      <vt:lpstr>Thème Office</vt:lpstr>
      <vt:lpstr>1_Thème Office</vt:lpstr>
      <vt:lpstr>Office Theme</vt:lpstr>
      <vt:lpstr>2_Thème Office</vt:lpstr>
      <vt:lpstr>3_Thème Office</vt:lpstr>
      <vt:lpstr>Diapositive think-cell</vt:lpstr>
      <vt:lpstr>Présentation PowerPoint</vt:lpstr>
      <vt:lpstr>  Nos Contacts  </vt:lpstr>
      <vt:lpstr>Présentation PowerPoint</vt:lpstr>
      <vt:lpstr>Présentation PowerPoint</vt:lpstr>
      <vt:lpstr>SantéBD et HandiConnect,  des outils pour rendre la santé accessible à  TOUS !</vt:lpstr>
      <vt:lpstr>Présentation PowerPoint</vt:lpstr>
      <vt:lpstr>Des outils numériques gratuits</vt:lpstr>
      <vt:lpstr>Présentation PowerPoint</vt:lpstr>
      <vt:lpstr>Objectifs de SantéBD</vt:lpstr>
      <vt:lpstr>La recette de SantéBD pour être accessible à tous</vt:lpstr>
      <vt:lpstr>Un large choix de thèmes</vt:lpstr>
      <vt:lpstr>SantéBD, des supports adaptés à chacun et gratuits</vt:lpstr>
      <vt:lpstr>Les bandes dessinées personnalisables et en libre accès sur www.santebd.org  </vt:lpstr>
      <vt:lpstr>SantéBD multilingue pour les patients étrangers et populations migrantes</vt:lpstr>
      <vt:lpstr>25 vidéos disponibles sur la chaîne YouTube de SantéBD</vt:lpstr>
      <vt:lpstr>La banque d’images SantéBD  : + de 10.000 dessins de SantéBD pour créer ses propres outils pédagogiques sur la santé. </vt:lpstr>
      <vt:lpstr>10 posters de prévention pour afficher dans les locaux</vt:lpstr>
      <vt:lpstr>Le Passeport santé : un outil pour faciliter la communication entre soignant/soigné </vt:lpstr>
      <vt:lpstr>Présentation PowerPoint</vt:lpstr>
      <vt:lpstr>HandiConnect, c’est quoi ?</vt:lpstr>
      <vt:lpstr>HandiConnect : conseil, formation &amp; expertise</vt:lpstr>
      <vt:lpstr>Présentation PowerPoint</vt:lpstr>
      <vt:lpstr>Présentation PowerPoint</vt:lpstr>
      <vt:lpstr>Présentation PowerPoint</vt:lpstr>
      <vt:lpstr>Présentation PowerPoint</vt:lpstr>
      <vt:lpstr>Présentation PowerPoint</vt:lpstr>
      <vt:lpstr>Nos outils sont à la disposition de TOUS pour faciliter l’accès aux soins.   Aidez-nous à les diffuser largement !  Inscrivez-vous à nos newsletters pour connaître toutes nos nouveautés !</vt:lpstr>
      <vt:lpstr>  Annexe : Exemple d’un cas clinique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J2: aggravation de l’état de santé;  nécessité d’une   réanimation  ? Comorbidité? ? personne sous tutelle ?  </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Pascaline Morel</dc:creator>
  <cp:lastModifiedBy>Emunerelle</cp:lastModifiedBy>
  <cp:revision>61</cp:revision>
  <dcterms:created xsi:type="dcterms:W3CDTF">2021-02-02T19:08:51Z</dcterms:created>
  <dcterms:modified xsi:type="dcterms:W3CDTF">2021-10-07T12:07:21Z</dcterms:modified>
</cp:coreProperties>
</file>